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69" r:id="rId3"/>
    <p:sldId id="257" r:id="rId4"/>
    <p:sldId id="258" r:id="rId5"/>
    <p:sldId id="259" r:id="rId6"/>
    <p:sldId id="280" r:id="rId7"/>
    <p:sldId id="281" r:id="rId8"/>
    <p:sldId id="279" r:id="rId9"/>
    <p:sldId id="282" r:id="rId10"/>
    <p:sldId id="262" r:id="rId11"/>
    <p:sldId id="284" r:id="rId12"/>
    <p:sldId id="283" r:id="rId13"/>
    <p:sldId id="268" r:id="rId14"/>
    <p:sldId id="270" r:id="rId15"/>
  </p:sldIdLst>
  <p:sldSz cx="18288000" cy="10287000"/>
  <p:notesSz cx="6858000" cy="9144000"/>
  <p:embeddedFontLst>
    <p:embeddedFont>
      <p:font typeface="Cormorant Garamond Bold Italics"/>
      <p:regular r:id="rId17"/>
    </p:embeddedFont>
    <p:embeddedFont>
      <p:font typeface="Glacial Indifference"/>
      <p:regular r:id="rId18"/>
    </p:embeddedFont>
    <p:embeddedFont>
      <p:font typeface="Glacial Indifference Bold"/>
      <p:regular r:id="rId19"/>
    </p:embeddedFont>
    <p:embeddedFont>
      <p:font typeface="Lora" pitchFamily="2" charset="0"/>
      <p:regular r:id="rId20"/>
      <p:bold r:id="rId21"/>
      <p:italic r:id="rId22"/>
      <p:boldItalic r:id="rId23"/>
    </p:embeddedFont>
    <p:embeddedFont>
      <p:font typeface="Lora Bold Italics"/>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5C6B"/>
    <a:srgbClr val="F959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autoAdjust="0"/>
    <p:restoredTop sz="95033" autoAdjust="0"/>
  </p:normalViewPr>
  <p:slideViewPr>
    <p:cSldViewPr>
      <p:cViewPr>
        <p:scale>
          <a:sx n="56" d="100"/>
          <a:sy n="56" d="100"/>
        </p:scale>
        <p:origin x="610"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10.svg>
</file>

<file path=ppt/media/image11.jpeg>
</file>

<file path=ppt/media/image12.jpg>
</file>

<file path=ppt/media/image13.jpeg>
</file>

<file path=ppt/media/image14.png>
</file>

<file path=ppt/media/image15.jpeg>
</file>

<file path=ppt/media/image16.jpeg>
</file>

<file path=ppt/media/image17.png>
</file>

<file path=ppt/media/image18.svg>
</file>

<file path=ppt/media/image19.png>
</file>

<file path=ppt/media/image2.svg>
</file>

<file path=ppt/media/image20.svg>
</file>

<file path=ppt/media/image21.jp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png>
</file>

<file path=ppt/media/image38.jpg>
</file>

<file path=ppt/media/image39.jpeg>
</file>

<file path=ppt/media/image4.svg>
</file>

<file path=ppt/media/image40.jpg>
</file>

<file path=ppt/media/image41.png>
</file>

<file path=ppt/media/image42.svg>
</file>

<file path=ppt/media/image5.jpe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34EE9F-7302-4A7D-BCC7-D48A7F05D621}" type="datetimeFigureOut">
              <a:rPr lang="en-IN" smtClean="0"/>
              <a:t>07-11-2024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443F7F-548F-4C53-9816-89AC22E78047}" type="slidenum">
              <a:rPr lang="en-IN" smtClean="0"/>
              <a:t>‹#›</a:t>
            </a:fld>
            <a:endParaRPr lang="en-IN"/>
          </a:p>
        </p:txBody>
      </p:sp>
    </p:spTree>
    <p:extLst>
      <p:ext uri="{BB962C8B-B14F-4D97-AF65-F5344CB8AC3E}">
        <p14:creationId xmlns:p14="http://schemas.microsoft.com/office/powerpoint/2010/main" val="2007181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svg"/><Relationship Id="rId4" Type="http://schemas.openxmlformats.org/officeDocument/2006/relationships/image" Target="../media/image32.png"/></Relationships>
</file>

<file path=ppt/slides/_rels/slide12.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2.xml"/><Relationship Id="rId5" Type="http://schemas.openxmlformats.org/officeDocument/2006/relationships/image" Target="../media/image31.svg"/><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 Id="rId6" Type="http://schemas.openxmlformats.org/officeDocument/2006/relationships/image" Target="../media/image40.jpg"/><Relationship Id="rId5" Type="http://schemas.openxmlformats.org/officeDocument/2006/relationships/image" Target="../media/image39.jpeg"/><Relationship Id="rId4" Type="http://schemas.openxmlformats.org/officeDocument/2006/relationships/image" Target="../media/image38.jpg"/></Relationships>
</file>

<file path=ppt/slides/_rels/slide14.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2.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image" Target="../media/image7.png"/><Relationship Id="rId7" Type="http://schemas.openxmlformats.org/officeDocument/2006/relationships/image" Target="../media/image11.jpeg"/><Relationship Id="rId2" Type="http://schemas.openxmlformats.org/officeDocument/2006/relationships/image" Target="../media/image6.jpg"/><Relationship Id="rId1" Type="http://schemas.openxmlformats.org/officeDocument/2006/relationships/slideLayout" Target="../slideLayouts/slideLayout7.xml"/><Relationship Id="rId6" Type="http://schemas.openxmlformats.org/officeDocument/2006/relationships/image" Target="../media/image10.svg"/><Relationship Id="rId11" Type="http://schemas.openxmlformats.org/officeDocument/2006/relationships/image" Target="../media/image15.jpe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svg"/><Relationship Id="rId9" Type="http://schemas.openxmlformats.org/officeDocument/2006/relationships/image" Target="../media/image13.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20.sv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testautomationpractice.blogspot.com/"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4"/>
          <p:cNvSpPr/>
          <p:nvPr/>
        </p:nvSpPr>
        <p:spPr>
          <a:xfrm flipH="1">
            <a:off x="11658600" y="0"/>
            <a:ext cx="6629400" cy="5841328"/>
          </a:xfrm>
          <a:custGeom>
            <a:avLst/>
            <a:gdLst/>
            <a:ahLst/>
            <a:cxnLst/>
            <a:rect l="l" t="t" r="r" b="b"/>
            <a:pathLst>
              <a:path w="4478210" h="3525572">
                <a:moveTo>
                  <a:pt x="4478210" y="0"/>
                </a:moveTo>
                <a:lnTo>
                  <a:pt x="0" y="0"/>
                </a:lnTo>
                <a:lnTo>
                  <a:pt x="0" y="3525572"/>
                </a:lnTo>
                <a:lnTo>
                  <a:pt x="4478210" y="3525572"/>
                </a:lnTo>
                <a:lnTo>
                  <a:pt x="447821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5" name="Freeform 5"/>
          <p:cNvSpPr/>
          <p:nvPr/>
        </p:nvSpPr>
        <p:spPr>
          <a:xfrm flipH="1">
            <a:off x="13716000" y="5826116"/>
            <a:ext cx="4572000" cy="4478210"/>
          </a:xfrm>
          <a:custGeom>
            <a:avLst/>
            <a:gdLst/>
            <a:ahLst/>
            <a:cxnLst/>
            <a:rect l="l" t="t" r="r" b="b"/>
            <a:pathLst>
              <a:path w="4478210" h="4478210">
                <a:moveTo>
                  <a:pt x="4478210" y="0"/>
                </a:moveTo>
                <a:lnTo>
                  <a:pt x="0" y="0"/>
                </a:lnTo>
                <a:lnTo>
                  <a:pt x="0" y="4478210"/>
                </a:lnTo>
                <a:lnTo>
                  <a:pt x="4478210" y="4478210"/>
                </a:lnTo>
                <a:lnTo>
                  <a:pt x="447821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TextBox 6"/>
          <p:cNvSpPr txBox="1"/>
          <p:nvPr/>
        </p:nvSpPr>
        <p:spPr>
          <a:xfrm>
            <a:off x="2514600" y="2920664"/>
            <a:ext cx="10395221" cy="2878801"/>
          </a:xfrm>
          <a:prstGeom prst="rect">
            <a:avLst/>
          </a:prstGeom>
        </p:spPr>
        <p:txBody>
          <a:bodyPr wrap="square" lIns="0" tIns="0" rIns="0" bIns="0" rtlCol="0" anchor="t">
            <a:spAutoFit/>
          </a:bodyPr>
          <a:lstStyle/>
          <a:p>
            <a:pPr marL="0" lvl="0" indent="0" algn="l">
              <a:lnSpc>
                <a:spcPts val="11507"/>
              </a:lnSpc>
            </a:pPr>
            <a:r>
              <a:rPr lang="en-US" sz="8800" dirty="0">
                <a:solidFill>
                  <a:srgbClr val="C00000"/>
                </a:solidFill>
                <a:latin typeface="+mj-lt"/>
                <a:ea typeface="Cormorant Garamond Italics"/>
                <a:cs typeface="Cormorant Garamond Italics"/>
                <a:sym typeface="Cormorant Garamond Italics"/>
              </a:rPr>
              <a:t>Capstone Case Studies  Presentation</a:t>
            </a:r>
          </a:p>
        </p:txBody>
      </p:sp>
      <p:sp>
        <p:nvSpPr>
          <p:cNvPr id="7" name="TextBox 7"/>
          <p:cNvSpPr txBox="1"/>
          <p:nvPr/>
        </p:nvSpPr>
        <p:spPr>
          <a:xfrm>
            <a:off x="2362200" y="5841328"/>
            <a:ext cx="10520496" cy="1118255"/>
          </a:xfrm>
          <a:prstGeom prst="rect">
            <a:avLst/>
          </a:prstGeom>
        </p:spPr>
        <p:txBody>
          <a:bodyPr wrap="square" lIns="0" tIns="0" rIns="0" bIns="0" rtlCol="0" anchor="t">
            <a:spAutoFit/>
          </a:bodyPr>
          <a:lstStyle/>
          <a:p>
            <a:pPr marL="0" lvl="0" indent="0" algn="l">
              <a:lnSpc>
                <a:spcPts val="4480"/>
              </a:lnSpc>
            </a:pPr>
            <a:r>
              <a:rPr lang="en-US" sz="3200" dirty="0">
                <a:solidFill>
                  <a:schemeClr val="tx1">
                    <a:lumMod val="95000"/>
                    <a:lumOff val="5000"/>
                  </a:schemeClr>
                </a:solidFill>
                <a:latin typeface="Glacial Indifference"/>
                <a:ea typeface="Glacial Indifference"/>
                <a:cs typeface="Glacial Indifference"/>
                <a:sym typeface="Glacial Indifference"/>
              </a:rPr>
              <a:t>Axis-QA Training Batch Sept-2024(Group-04)</a:t>
            </a:r>
          </a:p>
          <a:p>
            <a:pPr marL="0" lvl="0" indent="0" algn="l">
              <a:lnSpc>
                <a:spcPts val="4480"/>
              </a:lnSpc>
            </a:pPr>
            <a:endParaRPr lang="en-US" sz="3200" dirty="0">
              <a:solidFill>
                <a:schemeClr val="tx1">
                  <a:lumMod val="95000"/>
                  <a:lumOff val="5000"/>
                </a:schemeClr>
              </a:solidFill>
              <a:latin typeface="Glacial Indifference"/>
              <a:ea typeface="Glacial Indifference"/>
              <a:cs typeface="Glacial Indifference"/>
              <a:sym typeface="Glacial Indifference"/>
            </a:endParaRPr>
          </a:p>
        </p:txBody>
      </p:sp>
      <p:sp>
        <p:nvSpPr>
          <p:cNvPr id="9" name="TextBox 9"/>
          <p:cNvSpPr txBox="1"/>
          <p:nvPr/>
        </p:nvSpPr>
        <p:spPr>
          <a:xfrm>
            <a:off x="2362200" y="6667500"/>
            <a:ext cx="10613989" cy="5734903"/>
          </a:xfrm>
          <a:prstGeom prst="rect">
            <a:avLst/>
          </a:prstGeom>
        </p:spPr>
        <p:txBody>
          <a:bodyPr wrap="square" lIns="0" tIns="0" rIns="0" bIns="0" rtlCol="0" anchor="t">
            <a:spAutoFit/>
          </a:bodyPr>
          <a:lstStyle/>
          <a:p>
            <a:pPr marL="0" lvl="0" indent="0" algn="l">
              <a:lnSpc>
                <a:spcPts val="4480"/>
              </a:lnSpc>
              <a:spcBef>
                <a:spcPct val="0"/>
              </a:spcBef>
            </a:pPr>
            <a:r>
              <a:rPr lang="en-US" sz="3200" dirty="0">
                <a:latin typeface="Glacial Indifference"/>
                <a:ea typeface="Glacial Indifference"/>
                <a:cs typeface="Glacial Indifference"/>
                <a:sym typeface="Glacial Indifference"/>
              </a:rPr>
              <a:t>12 Nov, 2024</a:t>
            </a:r>
          </a:p>
          <a:p>
            <a:pPr marL="0" lvl="0" indent="0" algn="l">
              <a:lnSpc>
                <a:spcPts val="4480"/>
              </a:lnSpc>
              <a:spcBef>
                <a:spcPct val="0"/>
              </a:spcBef>
            </a:pPr>
            <a:endParaRPr lang="en-US" sz="3200" dirty="0">
              <a:latin typeface="Glacial Indifference"/>
              <a:ea typeface="Glacial Indifference"/>
              <a:cs typeface="Glacial Indifference"/>
              <a:sym typeface="Glacial Indifference"/>
            </a:endParaRPr>
          </a:p>
          <a:p>
            <a:pPr marL="0" lvl="0" indent="0" algn="l">
              <a:lnSpc>
                <a:spcPts val="4480"/>
              </a:lnSpc>
              <a:spcBef>
                <a:spcPct val="0"/>
              </a:spcBef>
            </a:pPr>
            <a:r>
              <a:rPr lang="en-US" sz="3200" dirty="0">
                <a:latin typeface="Glacial Indifference"/>
                <a:ea typeface="Glacial Indifference"/>
                <a:cs typeface="Glacial Indifference"/>
                <a:sym typeface="Glacial Indifference"/>
              </a:rPr>
              <a:t>Under the guidance’s,</a:t>
            </a:r>
          </a:p>
          <a:p>
            <a:pPr marL="0" lvl="0" indent="0" algn="l">
              <a:lnSpc>
                <a:spcPts val="4480"/>
              </a:lnSpc>
              <a:spcBef>
                <a:spcPct val="0"/>
              </a:spcBef>
            </a:pPr>
            <a:r>
              <a:rPr lang="en-US" sz="3200" dirty="0">
                <a:latin typeface="Glacial Indifference"/>
                <a:ea typeface="Glacial Indifference"/>
                <a:cs typeface="Glacial Indifference"/>
                <a:sym typeface="Glacial Indifference"/>
              </a:rPr>
              <a:t>Mr. Navin.</a:t>
            </a:r>
          </a:p>
          <a:p>
            <a:pPr marL="0" lvl="0" indent="0" algn="l">
              <a:lnSpc>
                <a:spcPts val="4480"/>
              </a:lnSpc>
              <a:spcBef>
                <a:spcPct val="0"/>
              </a:spcBef>
            </a:pPr>
            <a:r>
              <a:rPr lang="en-US" sz="3200" dirty="0">
                <a:latin typeface="Glacial Indifference"/>
                <a:ea typeface="Glacial Indifference"/>
                <a:cs typeface="Glacial Indifference"/>
                <a:sym typeface="Glacial Indifference"/>
              </a:rPr>
              <a:t>Mr. Ronak.</a:t>
            </a:r>
          </a:p>
          <a:p>
            <a:pPr marL="0" lvl="0" indent="0" algn="l">
              <a:lnSpc>
                <a:spcPts val="4480"/>
              </a:lnSpc>
              <a:spcBef>
                <a:spcPct val="0"/>
              </a:spcBef>
            </a:pPr>
            <a:endParaRPr lang="en-US" sz="3200" dirty="0">
              <a:latin typeface="Glacial Indifference"/>
              <a:ea typeface="Glacial Indifference"/>
              <a:cs typeface="Glacial Indifference"/>
              <a:sym typeface="Glacial Indifference"/>
            </a:endParaRPr>
          </a:p>
          <a:p>
            <a:pPr marL="0" lvl="0" indent="0" algn="l">
              <a:lnSpc>
                <a:spcPts val="4480"/>
              </a:lnSpc>
              <a:spcBef>
                <a:spcPct val="0"/>
              </a:spcBef>
            </a:pPr>
            <a:endParaRPr lang="en-US" sz="3200" dirty="0">
              <a:latin typeface="Glacial Indifference"/>
              <a:ea typeface="Glacial Indifference"/>
              <a:cs typeface="Glacial Indifference"/>
              <a:sym typeface="Glacial Indifference"/>
            </a:endParaRPr>
          </a:p>
          <a:p>
            <a:pPr marL="0" lvl="0" indent="0" algn="l">
              <a:lnSpc>
                <a:spcPts val="4480"/>
              </a:lnSpc>
              <a:spcBef>
                <a:spcPct val="0"/>
              </a:spcBef>
            </a:pPr>
            <a:endParaRPr lang="en-US" sz="3200" dirty="0">
              <a:latin typeface="Glacial Indifference"/>
              <a:ea typeface="Glacial Indifference"/>
              <a:cs typeface="Glacial Indifference"/>
              <a:sym typeface="Glacial Indifference"/>
            </a:endParaRPr>
          </a:p>
          <a:p>
            <a:pPr marL="0" lvl="0" indent="0" algn="l">
              <a:lnSpc>
                <a:spcPts val="4480"/>
              </a:lnSpc>
              <a:spcBef>
                <a:spcPct val="0"/>
              </a:spcBef>
            </a:pPr>
            <a:endParaRPr lang="en-US" sz="3200" dirty="0">
              <a:latin typeface="Glacial Indifference"/>
              <a:ea typeface="Glacial Indifference"/>
              <a:cs typeface="Glacial Indifference"/>
              <a:sym typeface="Glacial Indifference"/>
            </a:endParaRPr>
          </a:p>
          <a:p>
            <a:pPr marL="0" lvl="0" indent="0" algn="l">
              <a:lnSpc>
                <a:spcPts val="4480"/>
              </a:lnSpc>
              <a:spcBef>
                <a:spcPct val="0"/>
              </a:spcBef>
            </a:pPr>
            <a:endParaRPr lang="en-US" sz="3200" dirty="0">
              <a:latin typeface="Glacial Indifference"/>
              <a:ea typeface="Glacial Indifference"/>
              <a:cs typeface="Glacial Indifference"/>
              <a:sym typeface="Glacial Indifference"/>
            </a:endParaRPr>
          </a:p>
        </p:txBody>
      </p:sp>
      <p:sp>
        <p:nvSpPr>
          <p:cNvPr id="10" name="AutoShape 10"/>
          <p:cNvSpPr/>
          <p:nvPr/>
        </p:nvSpPr>
        <p:spPr>
          <a:xfrm flipH="1">
            <a:off x="1905000" y="1104900"/>
            <a:ext cx="76199" cy="8305801"/>
          </a:xfrm>
          <a:prstGeom prst="line">
            <a:avLst/>
          </a:prstGeom>
          <a:ln w="57150" cap="flat">
            <a:solidFill>
              <a:schemeClr val="accent2"/>
            </a:solidFill>
            <a:prstDash val="solid"/>
            <a:headEnd type="none" w="sm" len="sm"/>
            <a:tailEnd type="none" w="sm" len="sm"/>
          </a:ln>
        </p:spPr>
      </p:sp>
      <p:pic>
        <p:nvPicPr>
          <p:cNvPr id="14" name="Picture 13">
            <a:extLst>
              <a:ext uri="{FF2B5EF4-FFF2-40B4-BE49-F238E27FC236}">
                <a16:creationId xmlns:a16="http://schemas.microsoft.com/office/drawing/2014/main" id="{FEE1E853-4EF3-9A2E-26FD-A41768CFCF5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492188" y="714975"/>
            <a:ext cx="2285999" cy="220568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6331905" cy="10287000"/>
            <a:chOff x="0" y="0"/>
            <a:chExt cx="1667662" cy="2709333"/>
          </a:xfrm>
        </p:grpSpPr>
        <p:sp>
          <p:nvSpPr>
            <p:cNvPr id="3" name="Freeform 3"/>
            <p:cNvSpPr/>
            <p:nvPr/>
          </p:nvSpPr>
          <p:spPr>
            <a:xfrm>
              <a:off x="0" y="0"/>
              <a:ext cx="1667662" cy="2709333"/>
            </a:xfrm>
            <a:custGeom>
              <a:avLst/>
              <a:gdLst/>
              <a:ahLst/>
              <a:cxnLst/>
              <a:rect l="l" t="t" r="r" b="b"/>
              <a:pathLst>
                <a:path w="1667662" h="2709333">
                  <a:moveTo>
                    <a:pt x="0" y="0"/>
                  </a:moveTo>
                  <a:lnTo>
                    <a:pt x="1667662" y="0"/>
                  </a:lnTo>
                  <a:lnTo>
                    <a:pt x="1667662" y="2709333"/>
                  </a:lnTo>
                  <a:lnTo>
                    <a:pt x="0" y="2709333"/>
                  </a:lnTo>
                  <a:close/>
                </a:path>
              </a:pathLst>
            </a:custGeom>
            <a:solidFill>
              <a:srgbClr val="9D9DE4"/>
            </a:solidFill>
          </p:spPr>
        </p:sp>
        <p:sp>
          <p:nvSpPr>
            <p:cNvPr id="4" name="TextBox 4"/>
            <p:cNvSpPr txBox="1"/>
            <p:nvPr/>
          </p:nvSpPr>
          <p:spPr>
            <a:xfrm>
              <a:off x="0" y="-57150"/>
              <a:ext cx="1667662" cy="2766483"/>
            </a:xfrm>
            <a:prstGeom prst="rect">
              <a:avLst/>
            </a:prstGeom>
          </p:spPr>
          <p:txBody>
            <a:bodyPr lIns="50800" tIns="50800" rIns="50800" bIns="50800" rtlCol="0" anchor="ctr"/>
            <a:lstStyle/>
            <a:p>
              <a:pPr algn="ctr">
                <a:lnSpc>
                  <a:spcPts val="3359"/>
                </a:lnSpc>
              </a:pPr>
              <a:endParaRPr/>
            </a:p>
          </p:txBody>
        </p:sp>
      </p:grpSp>
      <p:sp>
        <p:nvSpPr>
          <p:cNvPr id="8" name="TextBox 8"/>
          <p:cNvSpPr txBox="1"/>
          <p:nvPr/>
        </p:nvSpPr>
        <p:spPr>
          <a:xfrm>
            <a:off x="7508502" y="0"/>
            <a:ext cx="10931897" cy="3417668"/>
          </a:xfrm>
          <a:prstGeom prst="rect">
            <a:avLst/>
          </a:prstGeom>
        </p:spPr>
        <p:txBody>
          <a:bodyPr wrap="square" lIns="0" tIns="0" rIns="0" bIns="0" rtlCol="0" anchor="t">
            <a:spAutoFit/>
          </a:bodyPr>
          <a:lstStyle/>
          <a:p>
            <a:pPr marL="0" lvl="0" indent="0" algn="l">
              <a:lnSpc>
                <a:spcPts val="9000"/>
              </a:lnSpc>
            </a:pPr>
            <a:r>
              <a:rPr lang="en-US" sz="6000" b="1" dirty="0">
                <a:solidFill>
                  <a:srgbClr val="2D3880"/>
                </a:solidFill>
                <a:ea typeface="Glacial Indifference"/>
                <a:cs typeface="Glacial Indifference"/>
                <a:sym typeface="Glacial Indifference"/>
              </a:rPr>
              <a:t>     Indigo application testing</a:t>
            </a:r>
            <a:br>
              <a:rPr lang="en-US" sz="6000" dirty="0">
                <a:solidFill>
                  <a:srgbClr val="2D3880"/>
                </a:solidFill>
                <a:ea typeface="Glacial Indifference"/>
                <a:cs typeface="Glacial Indifference"/>
                <a:sym typeface="Glacial Indifference"/>
              </a:rPr>
            </a:br>
            <a:r>
              <a:rPr lang="en-US" sz="6000" dirty="0">
                <a:solidFill>
                  <a:srgbClr val="2D3880"/>
                </a:solidFill>
                <a:ea typeface="Glacial Indifference"/>
                <a:cs typeface="Glacial Indifference"/>
                <a:sym typeface="Glacial Indifference"/>
              </a:rPr>
              <a:t>              </a:t>
            </a:r>
            <a:r>
              <a:rPr lang="en-US" sz="5400" dirty="0">
                <a:solidFill>
                  <a:srgbClr val="2D3880"/>
                </a:solidFill>
                <a:ea typeface="Glacial Indifference"/>
                <a:cs typeface="Glacial Indifference"/>
                <a:sym typeface="Glacial Indifference"/>
              </a:rPr>
              <a:t>(One-way flight)</a:t>
            </a:r>
            <a:br>
              <a:rPr lang="en-US" sz="6000" dirty="0">
                <a:solidFill>
                  <a:srgbClr val="2D3880"/>
                </a:solidFill>
                <a:latin typeface="Glacial Indifference"/>
                <a:ea typeface="Glacial Indifference"/>
                <a:cs typeface="Glacial Indifference"/>
                <a:sym typeface="Glacial Indifference"/>
              </a:rPr>
            </a:br>
            <a:endParaRPr lang="en-US" sz="6000" b="1" i="1" dirty="0">
              <a:solidFill>
                <a:srgbClr val="FFFFFF"/>
              </a:solidFill>
              <a:latin typeface="Cormorant Garamond Bold Italics"/>
              <a:ea typeface="Cormorant Garamond Bold Italics"/>
              <a:cs typeface="Cormorant Garamond Bold Italics"/>
              <a:sym typeface="Cormorant Garamond Bold Italics"/>
            </a:endParaRPr>
          </a:p>
        </p:txBody>
      </p:sp>
      <p:sp>
        <p:nvSpPr>
          <p:cNvPr id="10" name="TextBox 10"/>
          <p:cNvSpPr txBox="1"/>
          <p:nvPr/>
        </p:nvSpPr>
        <p:spPr>
          <a:xfrm>
            <a:off x="7696200" y="2324100"/>
            <a:ext cx="10363200" cy="9106852"/>
          </a:xfrm>
          <a:prstGeom prst="rect">
            <a:avLst/>
          </a:prstGeom>
        </p:spPr>
        <p:txBody>
          <a:bodyPr wrap="square" lIns="0" tIns="0" rIns="0" bIns="0" rtlCol="0" anchor="t">
            <a:spAutoFit/>
          </a:bodyPr>
          <a:lstStyle/>
          <a:p>
            <a:pPr marL="457200" indent="-457200">
              <a:buFont typeface="Wingdings" panose="05000000000000000000" pitchFamily="2" charset="2"/>
              <a:buChar char="v"/>
            </a:pPr>
            <a:r>
              <a:rPr lang="en-US" sz="2800" b="1" dirty="0">
                <a:solidFill>
                  <a:srgbClr val="002060"/>
                </a:solidFill>
                <a:effectLst/>
                <a:latin typeface="+mj-lt"/>
              </a:rPr>
              <a:t>Motto: "Making Every Journey Reliable Through Flawless Testing.“</a:t>
            </a:r>
          </a:p>
          <a:p>
            <a:pPr marL="0" indent="0">
              <a:buNone/>
            </a:pPr>
            <a:endParaRPr lang="en-US" sz="2800" dirty="0">
              <a:solidFill>
                <a:srgbClr val="002060"/>
              </a:solidFill>
              <a:effectLst/>
              <a:latin typeface="+mj-lt"/>
            </a:endParaRPr>
          </a:p>
          <a:p>
            <a:pPr marL="457200" indent="-457200">
              <a:buFont typeface="Arial" panose="020B0604020202020204" pitchFamily="34" charset="0"/>
              <a:buChar char="•"/>
            </a:pPr>
            <a:r>
              <a:rPr lang="en-US" sz="2800" dirty="0">
                <a:solidFill>
                  <a:srgbClr val="002060"/>
                </a:solidFill>
                <a:effectLst/>
                <a:latin typeface="+mj-lt"/>
              </a:rPr>
              <a:t>Ensure functionality, reliability, and usability of the Indigo one-way trip search page.</a:t>
            </a:r>
          </a:p>
          <a:p>
            <a:pPr marL="0" indent="0">
              <a:buNone/>
            </a:pPr>
            <a:endParaRPr lang="en-US" sz="2800" dirty="0">
              <a:solidFill>
                <a:srgbClr val="002060"/>
              </a:solidFill>
              <a:effectLst/>
              <a:latin typeface="+mj-lt"/>
            </a:endParaRPr>
          </a:p>
          <a:p>
            <a:pPr marL="457200" indent="-457200">
              <a:buFont typeface="Arial" panose="020B0604020202020204" pitchFamily="34" charset="0"/>
              <a:buChar char="•"/>
            </a:pPr>
            <a:r>
              <a:rPr lang="en-US" sz="2800" dirty="0">
                <a:solidFill>
                  <a:srgbClr val="002060"/>
                </a:solidFill>
                <a:effectLst/>
                <a:latin typeface="+mj-lt"/>
              </a:rPr>
              <a:t>Testing the search flow from the user’s initial interaction to search result display.</a:t>
            </a:r>
          </a:p>
          <a:p>
            <a:pPr marL="0" indent="0">
              <a:buNone/>
            </a:pPr>
            <a:endParaRPr lang="en-US" sz="2800" dirty="0">
              <a:solidFill>
                <a:srgbClr val="002060"/>
              </a:solidFill>
              <a:effectLst/>
              <a:latin typeface="+mj-lt"/>
            </a:endParaRPr>
          </a:p>
          <a:p>
            <a:pPr marL="457200" indent="-457200">
              <a:buFont typeface="Arial" panose="020B0604020202020204" pitchFamily="34" charset="0"/>
              <a:buChar char="•"/>
            </a:pPr>
            <a:r>
              <a:rPr lang="en-US" sz="2800" dirty="0">
                <a:solidFill>
                  <a:srgbClr val="002060"/>
                </a:solidFill>
                <a:effectLst/>
                <a:latin typeface="+mj-lt"/>
              </a:rPr>
              <a:t>Validations include date selection, promo code, travelling reasons, payment options, currency options and destination</a:t>
            </a:r>
            <a:r>
              <a:rPr lang="en-US" sz="2800" dirty="0">
                <a:solidFill>
                  <a:srgbClr val="002060"/>
                </a:solidFill>
                <a:latin typeface="+mj-lt"/>
              </a:rPr>
              <a:t>.</a:t>
            </a:r>
          </a:p>
          <a:p>
            <a:pPr marL="0" indent="0">
              <a:buNone/>
            </a:pPr>
            <a:endParaRPr lang="en-US" sz="2800" dirty="0">
              <a:solidFill>
                <a:srgbClr val="002060"/>
              </a:solidFill>
              <a:latin typeface="+mj-lt"/>
            </a:endParaRPr>
          </a:p>
          <a:p>
            <a:pPr marL="457200" indent="-457200">
              <a:buFont typeface="Arial" panose="020B0604020202020204" pitchFamily="34" charset="0"/>
              <a:buChar char="•"/>
            </a:pPr>
            <a:r>
              <a:rPr lang="en-US" sz="2800" dirty="0">
                <a:solidFill>
                  <a:srgbClr val="002060"/>
                </a:solidFill>
                <a:effectLst/>
                <a:latin typeface="+mj-lt"/>
              </a:rPr>
              <a:t>Functional Tests: Verify if all fields work as expected, search results load correctly, and invalid inputs are handled.</a:t>
            </a:r>
          </a:p>
          <a:p>
            <a:pPr marL="0" indent="0">
              <a:buNone/>
            </a:pPr>
            <a:endParaRPr lang="en-US" sz="2800" dirty="0">
              <a:solidFill>
                <a:srgbClr val="002060"/>
              </a:solidFill>
              <a:effectLst/>
              <a:latin typeface="+mj-lt"/>
            </a:endParaRPr>
          </a:p>
          <a:p>
            <a:pPr marL="457200" indent="-457200">
              <a:buFont typeface="Arial" panose="020B0604020202020204" pitchFamily="34" charset="0"/>
              <a:buChar char="•"/>
            </a:pPr>
            <a:r>
              <a:rPr lang="en-US" sz="2800" dirty="0">
                <a:solidFill>
                  <a:srgbClr val="002060"/>
                </a:solidFill>
                <a:effectLst/>
                <a:latin typeface="+mj-lt"/>
              </a:rPr>
              <a:t>Boundary Tests: Test edge cases like maximum/minimum passenger limits</a:t>
            </a:r>
          </a:p>
          <a:p>
            <a:pPr marL="0" indent="0">
              <a:buNone/>
            </a:pPr>
            <a:endParaRPr lang="en-US" sz="2800" dirty="0">
              <a:solidFill>
                <a:srgbClr val="002060"/>
              </a:solidFill>
              <a:effectLst/>
              <a:latin typeface="+mj-lt"/>
            </a:endParaRPr>
          </a:p>
          <a:p>
            <a:pPr marL="457200" indent="-457200">
              <a:buFont typeface="Arial" panose="020B0604020202020204" pitchFamily="34" charset="0"/>
              <a:buChar char="•"/>
            </a:pPr>
            <a:r>
              <a:rPr lang="en-US" sz="2800" dirty="0">
                <a:solidFill>
                  <a:srgbClr val="002060"/>
                </a:solidFill>
                <a:latin typeface="+mj-lt"/>
              </a:rPr>
              <a:t>We have covered 129 test cases</a:t>
            </a:r>
          </a:p>
          <a:p>
            <a:endParaRPr lang="en-US" sz="2800" dirty="0">
              <a:solidFill>
                <a:srgbClr val="002060"/>
              </a:solidFill>
              <a:latin typeface="+mj-lt"/>
            </a:endParaRPr>
          </a:p>
          <a:p>
            <a:endParaRPr lang="en-IN" sz="2800" dirty="0">
              <a:latin typeface="+mj-lt"/>
            </a:endParaRPr>
          </a:p>
          <a:p>
            <a:pPr marL="0" lvl="0" indent="0" algn="l">
              <a:lnSpc>
                <a:spcPts val="4079"/>
              </a:lnSpc>
            </a:pPr>
            <a:endParaRPr lang="en-US" sz="2800" dirty="0">
              <a:solidFill>
                <a:srgbClr val="2D3880"/>
              </a:solidFill>
              <a:latin typeface="Glacial Indifference"/>
              <a:ea typeface="Glacial Indifference"/>
              <a:cs typeface="Glacial Indifference"/>
              <a:sym typeface="Glacial Indifference"/>
            </a:endParaRPr>
          </a:p>
        </p:txBody>
      </p:sp>
      <p:pic>
        <p:nvPicPr>
          <p:cNvPr id="18" name="Picture 17">
            <a:extLst>
              <a:ext uri="{FF2B5EF4-FFF2-40B4-BE49-F238E27FC236}">
                <a16:creationId xmlns:a16="http://schemas.microsoft.com/office/drawing/2014/main" id="{DD659BF4-83FC-ECBC-B0B3-75B797E76D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6400" y="26092"/>
            <a:ext cx="3913094" cy="1303338"/>
          </a:xfrm>
          <a:prstGeom prst="rect">
            <a:avLst/>
          </a:prstGeom>
        </p:spPr>
      </p:pic>
      <p:pic>
        <p:nvPicPr>
          <p:cNvPr id="21" name="Picture 20">
            <a:extLst>
              <a:ext uri="{FF2B5EF4-FFF2-40B4-BE49-F238E27FC236}">
                <a16:creationId xmlns:a16="http://schemas.microsoft.com/office/drawing/2014/main" id="{7A145F9F-B36C-5C2D-1D78-CC08CD1C3B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025" y="2552700"/>
            <a:ext cx="6771175" cy="58674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DFC0F-4D12-EB90-7EE1-20A40C10CFBC}"/>
              </a:ext>
            </a:extLst>
          </p:cNvPr>
          <p:cNvSpPr>
            <a:spLocks noGrp="1"/>
          </p:cNvSpPr>
          <p:nvPr>
            <p:ph type="title"/>
          </p:nvPr>
        </p:nvSpPr>
        <p:spPr>
          <a:xfrm>
            <a:off x="1524000" y="342900"/>
            <a:ext cx="14249400" cy="1981200"/>
          </a:xfrm>
        </p:spPr>
        <p:txBody>
          <a:bodyPr>
            <a:normAutofit/>
          </a:bodyPr>
          <a:lstStyle/>
          <a:p>
            <a:r>
              <a:rPr lang="en-US" sz="6000" b="1" dirty="0">
                <a:solidFill>
                  <a:srgbClr val="002060"/>
                </a:solidFill>
              </a:rPr>
              <a:t>Conclusion</a:t>
            </a:r>
            <a:endParaRPr lang="en-IN" sz="6000" b="1" dirty="0">
              <a:solidFill>
                <a:srgbClr val="002060"/>
              </a:solidFill>
            </a:endParaRPr>
          </a:p>
        </p:txBody>
      </p:sp>
      <p:sp>
        <p:nvSpPr>
          <p:cNvPr id="3" name="Content Placeholder 2">
            <a:extLst>
              <a:ext uri="{FF2B5EF4-FFF2-40B4-BE49-F238E27FC236}">
                <a16:creationId xmlns:a16="http://schemas.microsoft.com/office/drawing/2014/main" id="{CCA8E860-2D27-1FC6-9A31-F6D5D83DE589}"/>
              </a:ext>
            </a:extLst>
          </p:cNvPr>
          <p:cNvSpPr>
            <a:spLocks noGrp="1"/>
          </p:cNvSpPr>
          <p:nvPr>
            <p:ph idx="1"/>
          </p:nvPr>
        </p:nvSpPr>
        <p:spPr>
          <a:xfrm>
            <a:off x="3733800" y="3086100"/>
            <a:ext cx="12344400" cy="6172200"/>
          </a:xfrm>
        </p:spPr>
        <p:txBody>
          <a:bodyPr>
            <a:normAutofit/>
          </a:bodyPr>
          <a:lstStyle/>
          <a:p>
            <a:r>
              <a:rPr lang="en-US" sz="2800" dirty="0">
                <a:solidFill>
                  <a:srgbClr val="002060"/>
                </a:solidFill>
                <a:effectLst/>
                <a:latin typeface="+mj-lt"/>
              </a:rPr>
              <a:t>This project deepened our understanding of manual, automation, and SQL testing, emphasizing the importance of precision in each testing phase. </a:t>
            </a:r>
          </a:p>
          <a:p>
            <a:r>
              <a:rPr lang="en-US" sz="2800" dirty="0">
                <a:solidFill>
                  <a:srgbClr val="002060"/>
                </a:solidFill>
                <a:effectLst/>
                <a:latin typeface="+mj-lt"/>
              </a:rPr>
              <a:t>By tackling diverse testing scenarios, we strengthened our ability to identify and address potential scenarios in both web and banking applications. </a:t>
            </a:r>
          </a:p>
          <a:p>
            <a:r>
              <a:rPr lang="en-US" sz="2800" dirty="0">
                <a:solidFill>
                  <a:srgbClr val="002060"/>
                </a:solidFill>
                <a:effectLst/>
                <a:latin typeface="+mj-lt"/>
              </a:rPr>
              <a:t>Through SQL, we refined our skills in data handling which is essential for robust customer data management. </a:t>
            </a:r>
          </a:p>
          <a:p>
            <a:r>
              <a:rPr lang="en-US" sz="2800" dirty="0">
                <a:solidFill>
                  <a:srgbClr val="002060"/>
                </a:solidFill>
                <a:effectLst/>
                <a:latin typeface="+mj-lt"/>
              </a:rPr>
              <a:t>Using Selenium with Java enabled us to automate complex user journeys efficiently, ensuring consistent performance and usability.</a:t>
            </a:r>
            <a:endParaRPr lang="en-IN" sz="2800" dirty="0">
              <a:solidFill>
                <a:srgbClr val="002060"/>
              </a:solidFill>
              <a:latin typeface="+mj-lt"/>
            </a:endParaRPr>
          </a:p>
        </p:txBody>
      </p:sp>
      <p:sp>
        <p:nvSpPr>
          <p:cNvPr id="4" name="Freeform 4">
            <a:extLst>
              <a:ext uri="{FF2B5EF4-FFF2-40B4-BE49-F238E27FC236}">
                <a16:creationId xmlns:a16="http://schemas.microsoft.com/office/drawing/2014/main" id="{C54BF3B0-F211-C1CF-DE95-3A7FD2A4327B}"/>
              </a:ext>
            </a:extLst>
          </p:cNvPr>
          <p:cNvSpPr/>
          <p:nvPr/>
        </p:nvSpPr>
        <p:spPr>
          <a:xfrm>
            <a:off x="0" y="0"/>
            <a:ext cx="6019800" cy="5143500"/>
          </a:xfrm>
          <a:custGeom>
            <a:avLst/>
            <a:gdLst/>
            <a:ahLst/>
            <a:cxnLst/>
            <a:rect l="l" t="t" r="r" b="b"/>
            <a:pathLst>
              <a:path w="4478210" h="3525572">
                <a:moveTo>
                  <a:pt x="0" y="0"/>
                </a:moveTo>
                <a:lnTo>
                  <a:pt x="4478210" y="0"/>
                </a:lnTo>
                <a:lnTo>
                  <a:pt x="4478210" y="3525572"/>
                </a:lnTo>
                <a:lnTo>
                  <a:pt x="0" y="352557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5" name="Freeform 2">
            <a:extLst>
              <a:ext uri="{FF2B5EF4-FFF2-40B4-BE49-F238E27FC236}">
                <a16:creationId xmlns:a16="http://schemas.microsoft.com/office/drawing/2014/main" id="{C1F55D8A-213C-74BE-8F1D-8AD13055245D}"/>
              </a:ext>
            </a:extLst>
          </p:cNvPr>
          <p:cNvSpPr/>
          <p:nvPr/>
        </p:nvSpPr>
        <p:spPr>
          <a:xfrm flipH="1">
            <a:off x="11430000" y="4762500"/>
            <a:ext cx="6839988" cy="5524500"/>
          </a:xfrm>
          <a:custGeom>
            <a:avLst/>
            <a:gdLst/>
            <a:ahLst/>
            <a:cxnLst/>
            <a:rect l="l" t="t" r="r" b="b"/>
            <a:pathLst>
              <a:path w="4478210" h="4478210">
                <a:moveTo>
                  <a:pt x="4478210" y="0"/>
                </a:moveTo>
                <a:lnTo>
                  <a:pt x="0" y="0"/>
                </a:lnTo>
                <a:lnTo>
                  <a:pt x="0" y="4478210"/>
                </a:lnTo>
                <a:lnTo>
                  <a:pt x="4478210" y="4478210"/>
                </a:lnTo>
                <a:lnTo>
                  <a:pt x="447821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Tree>
    <p:extLst>
      <p:ext uri="{BB962C8B-B14F-4D97-AF65-F5344CB8AC3E}">
        <p14:creationId xmlns:p14="http://schemas.microsoft.com/office/powerpoint/2010/main" val="33535940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84F5776-C097-649E-76B9-F527462056BB}"/>
              </a:ext>
            </a:extLst>
          </p:cNvPr>
          <p:cNvSpPr>
            <a:spLocks noGrp="1"/>
          </p:cNvSpPr>
          <p:nvPr>
            <p:ph idx="1"/>
          </p:nvPr>
        </p:nvSpPr>
        <p:spPr>
          <a:xfrm>
            <a:off x="5334000" y="3752310"/>
            <a:ext cx="12649200" cy="4743990"/>
          </a:xfrm>
        </p:spPr>
        <p:txBody>
          <a:bodyPr>
            <a:normAutofit/>
          </a:bodyPr>
          <a:lstStyle/>
          <a:p>
            <a:pPr marL="0" indent="0">
              <a:buNone/>
            </a:pPr>
            <a:r>
              <a:rPr lang="en-IN" sz="7200" b="1" dirty="0">
                <a:solidFill>
                  <a:srgbClr val="002060"/>
                </a:solidFill>
                <a:effectLst/>
                <a:latin typeface="+mj-lt"/>
              </a:rPr>
              <a:t>Feedback &amp; Suggestions..?</a:t>
            </a:r>
            <a:endParaRPr lang="en-IN" sz="7200" b="1" dirty="0">
              <a:solidFill>
                <a:srgbClr val="002060"/>
              </a:solidFill>
              <a:latin typeface="+mj-lt"/>
            </a:endParaRPr>
          </a:p>
        </p:txBody>
      </p:sp>
      <p:sp>
        <p:nvSpPr>
          <p:cNvPr id="5" name="Freeform 2">
            <a:extLst>
              <a:ext uri="{FF2B5EF4-FFF2-40B4-BE49-F238E27FC236}">
                <a16:creationId xmlns:a16="http://schemas.microsoft.com/office/drawing/2014/main" id="{107105AE-47E7-B3F5-10F1-2978B8EFB8F2}"/>
              </a:ext>
            </a:extLst>
          </p:cNvPr>
          <p:cNvSpPr/>
          <p:nvPr/>
        </p:nvSpPr>
        <p:spPr>
          <a:xfrm>
            <a:off x="-76200" y="4743990"/>
            <a:ext cx="10363200" cy="5543010"/>
          </a:xfrm>
          <a:custGeom>
            <a:avLst/>
            <a:gdLst/>
            <a:ahLst/>
            <a:cxnLst/>
            <a:rect l="l" t="t" r="r" b="b"/>
            <a:pathLst>
              <a:path w="7328478" h="3104610">
                <a:moveTo>
                  <a:pt x="0" y="0"/>
                </a:moveTo>
                <a:lnTo>
                  <a:pt x="7328478" y="0"/>
                </a:lnTo>
                <a:lnTo>
                  <a:pt x="7328478" y="3104610"/>
                </a:lnTo>
                <a:lnTo>
                  <a:pt x="0" y="31046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8" name="Freeform 4">
            <a:extLst>
              <a:ext uri="{FF2B5EF4-FFF2-40B4-BE49-F238E27FC236}">
                <a16:creationId xmlns:a16="http://schemas.microsoft.com/office/drawing/2014/main" id="{3B6F7FAF-811B-1227-F539-53B20F9937FE}"/>
              </a:ext>
            </a:extLst>
          </p:cNvPr>
          <p:cNvSpPr/>
          <p:nvPr/>
        </p:nvSpPr>
        <p:spPr>
          <a:xfrm>
            <a:off x="0" y="0"/>
            <a:ext cx="5943600" cy="4743990"/>
          </a:xfrm>
          <a:custGeom>
            <a:avLst/>
            <a:gdLst/>
            <a:ahLst/>
            <a:cxnLst/>
            <a:rect l="l" t="t" r="r" b="b"/>
            <a:pathLst>
              <a:path w="4478210" h="3525572">
                <a:moveTo>
                  <a:pt x="0" y="0"/>
                </a:moveTo>
                <a:lnTo>
                  <a:pt x="4478210" y="0"/>
                </a:lnTo>
                <a:lnTo>
                  <a:pt x="4478210" y="3525572"/>
                </a:lnTo>
                <a:lnTo>
                  <a:pt x="0" y="35255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Tree>
    <p:extLst>
      <p:ext uri="{BB962C8B-B14F-4D97-AF65-F5344CB8AC3E}">
        <p14:creationId xmlns:p14="http://schemas.microsoft.com/office/powerpoint/2010/main" val="1887850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3802305"/>
            <a:ext cx="18288000" cy="3918860"/>
            <a:chOff x="0" y="0"/>
            <a:chExt cx="4816593" cy="1032128"/>
          </a:xfrm>
        </p:grpSpPr>
        <p:sp>
          <p:nvSpPr>
            <p:cNvPr id="3" name="Freeform 3"/>
            <p:cNvSpPr/>
            <p:nvPr/>
          </p:nvSpPr>
          <p:spPr>
            <a:xfrm>
              <a:off x="0" y="0"/>
              <a:ext cx="4816592" cy="1032128"/>
            </a:xfrm>
            <a:custGeom>
              <a:avLst/>
              <a:gdLst/>
              <a:ahLst/>
              <a:cxnLst/>
              <a:rect l="l" t="t" r="r" b="b"/>
              <a:pathLst>
                <a:path w="4816592" h="1032128">
                  <a:moveTo>
                    <a:pt x="0" y="0"/>
                  </a:moveTo>
                  <a:lnTo>
                    <a:pt x="4816592" y="0"/>
                  </a:lnTo>
                  <a:lnTo>
                    <a:pt x="4816592" y="1032128"/>
                  </a:lnTo>
                  <a:lnTo>
                    <a:pt x="0" y="1032128"/>
                  </a:lnTo>
                  <a:close/>
                </a:path>
              </a:pathLst>
            </a:custGeom>
            <a:solidFill>
              <a:srgbClr val="9D9DE4"/>
            </a:solidFill>
          </p:spPr>
        </p:sp>
        <p:sp>
          <p:nvSpPr>
            <p:cNvPr id="4" name="TextBox 4"/>
            <p:cNvSpPr txBox="1"/>
            <p:nvPr/>
          </p:nvSpPr>
          <p:spPr>
            <a:xfrm>
              <a:off x="0" y="-57150"/>
              <a:ext cx="4816593" cy="1089278"/>
            </a:xfrm>
            <a:prstGeom prst="rect">
              <a:avLst/>
            </a:prstGeom>
          </p:spPr>
          <p:txBody>
            <a:bodyPr lIns="50800" tIns="50800" rIns="50800" bIns="50800" rtlCol="0" anchor="ctr"/>
            <a:lstStyle/>
            <a:p>
              <a:pPr algn="ctr">
                <a:lnSpc>
                  <a:spcPts val="3359"/>
                </a:lnSpc>
              </a:pPr>
              <a:endParaRPr/>
            </a:p>
          </p:txBody>
        </p:sp>
      </p:grpSp>
      <p:sp>
        <p:nvSpPr>
          <p:cNvPr id="11" name="TextBox 11"/>
          <p:cNvSpPr txBox="1"/>
          <p:nvPr/>
        </p:nvSpPr>
        <p:spPr>
          <a:xfrm>
            <a:off x="3886200" y="44978"/>
            <a:ext cx="10363200" cy="1174552"/>
          </a:xfrm>
          <a:prstGeom prst="rect">
            <a:avLst/>
          </a:prstGeom>
        </p:spPr>
        <p:txBody>
          <a:bodyPr wrap="square" lIns="0" tIns="0" rIns="0" bIns="0" rtlCol="0" anchor="t">
            <a:spAutoFit/>
          </a:bodyPr>
          <a:lstStyle/>
          <a:p>
            <a:pPr marL="0" lvl="0" indent="0" algn="ctr">
              <a:lnSpc>
                <a:spcPts val="10080"/>
              </a:lnSpc>
              <a:spcBef>
                <a:spcPct val="0"/>
              </a:spcBef>
            </a:pPr>
            <a:r>
              <a:rPr lang="en-US" sz="6000" b="1" dirty="0">
                <a:solidFill>
                  <a:srgbClr val="2D3880"/>
                </a:solidFill>
                <a:latin typeface="+mj-lt"/>
                <a:ea typeface="Cormorant Garamond Bold Italics"/>
                <a:cs typeface="Cormorant Garamond Bold Italics"/>
                <a:sym typeface="Cormorant Garamond Bold Italics"/>
              </a:rPr>
              <a:t>Our Ambition…</a:t>
            </a:r>
          </a:p>
        </p:txBody>
      </p:sp>
      <p:pic>
        <p:nvPicPr>
          <p:cNvPr id="14" name="Picture 13">
            <a:extLst>
              <a:ext uri="{FF2B5EF4-FFF2-40B4-BE49-F238E27FC236}">
                <a16:creationId xmlns:a16="http://schemas.microsoft.com/office/drawing/2014/main" id="{CB964A5C-64AC-A42A-234D-2DFE3F2CB3AB}"/>
              </a:ext>
            </a:extLst>
          </p:cNvPr>
          <p:cNvPicPr>
            <a:picLocks noChangeAspect="1"/>
          </p:cNvPicPr>
          <p:nvPr/>
        </p:nvPicPr>
        <p:blipFill>
          <a:blip r:embed="rId2">
            <a:extLst>
              <a:ext uri="{28A0092B-C50C-407E-A947-70E740481C1C}">
                <a14:useLocalDpi xmlns:a14="http://schemas.microsoft.com/office/drawing/2010/main" val="0"/>
              </a:ext>
            </a:extLst>
          </a:blip>
          <a:srcRect b="7318"/>
          <a:stretch/>
        </p:blipFill>
        <p:spPr>
          <a:xfrm>
            <a:off x="643410" y="1847094"/>
            <a:ext cx="9052132" cy="3633499"/>
          </a:xfrm>
          <a:prstGeom prst="rect">
            <a:avLst/>
          </a:prstGeom>
        </p:spPr>
      </p:pic>
      <p:pic>
        <p:nvPicPr>
          <p:cNvPr id="12" name="Picture 11">
            <a:extLst>
              <a:ext uri="{FF2B5EF4-FFF2-40B4-BE49-F238E27FC236}">
                <a16:creationId xmlns:a16="http://schemas.microsoft.com/office/drawing/2014/main" id="{03DCF9B4-2442-C940-FE4C-1589D466DDD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15207" y="2191713"/>
            <a:ext cx="8095342" cy="3312232"/>
          </a:xfrm>
          <a:prstGeom prst="rect">
            <a:avLst/>
          </a:prstGeom>
        </p:spPr>
      </p:pic>
      <p:pic>
        <p:nvPicPr>
          <p:cNvPr id="17" name="Picture 16">
            <a:extLst>
              <a:ext uri="{FF2B5EF4-FFF2-40B4-BE49-F238E27FC236}">
                <a16:creationId xmlns:a16="http://schemas.microsoft.com/office/drawing/2014/main" id="{11AAE0E6-37CB-1FAC-8EF6-3A3051432B54}"/>
              </a:ext>
            </a:extLst>
          </p:cNvPr>
          <p:cNvPicPr>
            <a:picLocks noChangeAspect="1"/>
          </p:cNvPicPr>
          <p:nvPr/>
        </p:nvPicPr>
        <p:blipFill>
          <a:blip r:embed="rId4">
            <a:extLst>
              <a:ext uri="{28A0092B-C50C-407E-A947-70E740481C1C}">
                <a14:useLocalDpi xmlns:a14="http://schemas.microsoft.com/office/drawing/2010/main" val="0"/>
              </a:ext>
            </a:extLst>
          </a:blip>
          <a:srcRect r="4491"/>
          <a:stretch/>
        </p:blipFill>
        <p:spPr>
          <a:xfrm>
            <a:off x="10142502" y="5573479"/>
            <a:ext cx="7668048" cy="3781630"/>
          </a:xfrm>
          <a:prstGeom prst="rect">
            <a:avLst/>
          </a:prstGeom>
        </p:spPr>
      </p:pic>
      <p:pic>
        <p:nvPicPr>
          <p:cNvPr id="23" name="Picture 22">
            <a:extLst>
              <a:ext uri="{FF2B5EF4-FFF2-40B4-BE49-F238E27FC236}">
                <a16:creationId xmlns:a16="http://schemas.microsoft.com/office/drawing/2014/main" id="{90BD9BCD-16C1-FCBC-9227-F6D6CC19BFA4}"/>
              </a:ext>
            </a:extLst>
          </p:cNvPr>
          <p:cNvPicPr>
            <a:picLocks noChangeAspect="1"/>
          </p:cNvPicPr>
          <p:nvPr/>
        </p:nvPicPr>
        <p:blipFill>
          <a:blip r:embed="rId5">
            <a:extLst>
              <a:ext uri="{28A0092B-C50C-407E-A947-70E740481C1C}">
                <a14:useLocalDpi xmlns:a14="http://schemas.microsoft.com/office/drawing/2010/main" val="0"/>
              </a:ext>
            </a:extLst>
          </a:blip>
          <a:srcRect l="2554" t="9461" r="3155" b="4539"/>
          <a:stretch/>
        </p:blipFill>
        <p:spPr>
          <a:xfrm>
            <a:off x="643410" y="5519036"/>
            <a:ext cx="5909791" cy="4348864"/>
          </a:xfrm>
          <a:prstGeom prst="rect">
            <a:avLst/>
          </a:prstGeom>
        </p:spPr>
      </p:pic>
      <p:pic>
        <p:nvPicPr>
          <p:cNvPr id="25" name="Picture 24">
            <a:extLst>
              <a:ext uri="{FF2B5EF4-FFF2-40B4-BE49-F238E27FC236}">
                <a16:creationId xmlns:a16="http://schemas.microsoft.com/office/drawing/2014/main" id="{58C00DC1-DE32-5E7A-2195-B083A24BA0F8}"/>
              </a:ext>
            </a:extLst>
          </p:cNvPr>
          <p:cNvPicPr>
            <a:picLocks noChangeAspect="1"/>
          </p:cNvPicPr>
          <p:nvPr/>
        </p:nvPicPr>
        <p:blipFill>
          <a:blip r:embed="rId6">
            <a:extLst>
              <a:ext uri="{28A0092B-C50C-407E-A947-70E740481C1C}">
                <a14:useLocalDpi xmlns:a14="http://schemas.microsoft.com/office/drawing/2010/main" val="0"/>
              </a:ext>
            </a:extLst>
          </a:blip>
          <a:srcRect l="21054" t="-173" r="19193" b="15205"/>
          <a:stretch/>
        </p:blipFill>
        <p:spPr>
          <a:xfrm>
            <a:off x="6617373" y="5530097"/>
            <a:ext cx="3460956" cy="408811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3066628" cy="10287000"/>
          </a:xfrm>
          <a:custGeom>
            <a:avLst/>
            <a:gdLst/>
            <a:ahLst/>
            <a:cxnLst/>
            <a:rect l="l" t="t" r="r" b="b"/>
            <a:pathLst>
              <a:path w="13066628" h="10287000">
                <a:moveTo>
                  <a:pt x="0" y="0"/>
                </a:moveTo>
                <a:lnTo>
                  <a:pt x="13066628" y="0"/>
                </a:lnTo>
                <a:lnTo>
                  <a:pt x="13066628" y="10287000"/>
                </a:lnTo>
                <a:lnTo>
                  <a:pt x="0" y="10287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8964562" y="5677245"/>
            <a:ext cx="7962900" cy="1913794"/>
          </a:xfrm>
          <a:prstGeom prst="rect">
            <a:avLst/>
          </a:prstGeom>
        </p:spPr>
        <p:txBody>
          <a:bodyPr wrap="square" lIns="0" tIns="0" rIns="0" bIns="0" rtlCol="0" anchor="t">
            <a:spAutoFit/>
          </a:bodyPr>
          <a:lstStyle/>
          <a:p>
            <a:pPr marL="0" lvl="0" indent="0" algn="l">
              <a:lnSpc>
                <a:spcPts val="16810"/>
              </a:lnSpc>
            </a:pPr>
            <a:r>
              <a:rPr lang="en-US" sz="8800" b="1" dirty="0">
                <a:solidFill>
                  <a:srgbClr val="2D3880"/>
                </a:solidFill>
                <a:latin typeface="+mj-lt"/>
                <a:ea typeface="Cormorant Garamond Bold Italics"/>
                <a:cs typeface="Cormorant Garamond Bold Italics"/>
                <a:sym typeface="Cormorant Garamond Bold Italics"/>
              </a:rPr>
              <a:t>Thank You!!!</a:t>
            </a:r>
          </a:p>
        </p:txBody>
      </p:sp>
      <p:pic>
        <p:nvPicPr>
          <p:cNvPr id="7" name="Picture 6">
            <a:extLst>
              <a:ext uri="{FF2B5EF4-FFF2-40B4-BE49-F238E27FC236}">
                <a16:creationId xmlns:a16="http://schemas.microsoft.com/office/drawing/2014/main" id="{88ECD2AB-8ADD-D54C-756D-DEA029D094C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68000" y="3848100"/>
            <a:ext cx="2398627" cy="226272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22744" y="1470101"/>
            <a:ext cx="7794868" cy="2715633"/>
            <a:chOff x="0" y="0"/>
            <a:chExt cx="2137363" cy="851505"/>
          </a:xfrm>
        </p:grpSpPr>
        <p:sp>
          <p:nvSpPr>
            <p:cNvPr id="3" name="Freeform 3"/>
            <p:cNvSpPr/>
            <p:nvPr/>
          </p:nvSpPr>
          <p:spPr>
            <a:xfrm>
              <a:off x="0" y="0"/>
              <a:ext cx="2137363" cy="851505"/>
            </a:xfrm>
            <a:custGeom>
              <a:avLst/>
              <a:gdLst/>
              <a:ahLst/>
              <a:cxnLst/>
              <a:rect l="l" t="t" r="r" b="b"/>
              <a:pathLst>
                <a:path w="2137363" h="851505">
                  <a:moveTo>
                    <a:pt x="0" y="0"/>
                  </a:moveTo>
                  <a:lnTo>
                    <a:pt x="2137363" y="0"/>
                  </a:lnTo>
                  <a:lnTo>
                    <a:pt x="2137363" y="851505"/>
                  </a:lnTo>
                  <a:lnTo>
                    <a:pt x="0" y="851505"/>
                  </a:lnTo>
                  <a:close/>
                </a:path>
              </a:pathLst>
            </a:custGeom>
            <a:solidFill>
              <a:srgbClr val="9D9DE4"/>
            </a:solidFill>
          </p:spPr>
        </p:sp>
        <p:sp>
          <p:nvSpPr>
            <p:cNvPr id="4" name="TextBox 4"/>
            <p:cNvSpPr txBox="1"/>
            <p:nvPr/>
          </p:nvSpPr>
          <p:spPr>
            <a:xfrm>
              <a:off x="0" y="-57150"/>
              <a:ext cx="2137363" cy="908655"/>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8597625" y="1297752"/>
            <a:ext cx="8548005" cy="2840136"/>
            <a:chOff x="0" y="-57150"/>
            <a:chExt cx="2137363" cy="908655"/>
          </a:xfrm>
        </p:grpSpPr>
        <p:sp>
          <p:nvSpPr>
            <p:cNvPr id="6" name="Freeform 6"/>
            <p:cNvSpPr/>
            <p:nvPr/>
          </p:nvSpPr>
          <p:spPr>
            <a:xfrm>
              <a:off x="0" y="0"/>
              <a:ext cx="2137363" cy="851505"/>
            </a:xfrm>
            <a:custGeom>
              <a:avLst/>
              <a:gdLst/>
              <a:ahLst/>
              <a:cxnLst/>
              <a:rect l="l" t="t" r="r" b="b"/>
              <a:pathLst>
                <a:path w="2137363" h="851505">
                  <a:moveTo>
                    <a:pt x="0" y="0"/>
                  </a:moveTo>
                  <a:lnTo>
                    <a:pt x="2137363" y="0"/>
                  </a:lnTo>
                  <a:lnTo>
                    <a:pt x="2137363" y="851505"/>
                  </a:lnTo>
                  <a:lnTo>
                    <a:pt x="0" y="851505"/>
                  </a:lnTo>
                  <a:close/>
                </a:path>
              </a:pathLst>
            </a:custGeom>
            <a:solidFill>
              <a:srgbClr val="CBCBEB"/>
            </a:solidFill>
          </p:spPr>
        </p:sp>
        <p:sp>
          <p:nvSpPr>
            <p:cNvPr id="7" name="TextBox 7"/>
            <p:cNvSpPr txBox="1"/>
            <p:nvPr/>
          </p:nvSpPr>
          <p:spPr>
            <a:xfrm>
              <a:off x="0" y="-57150"/>
              <a:ext cx="2137363" cy="908655"/>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8582877" y="4239945"/>
            <a:ext cx="8562753" cy="2804540"/>
            <a:chOff x="0" y="0"/>
            <a:chExt cx="2137363" cy="849856"/>
          </a:xfrm>
        </p:grpSpPr>
        <p:sp>
          <p:nvSpPr>
            <p:cNvPr id="9" name="Freeform 9"/>
            <p:cNvSpPr/>
            <p:nvPr/>
          </p:nvSpPr>
          <p:spPr>
            <a:xfrm>
              <a:off x="0" y="0"/>
              <a:ext cx="2137363" cy="849856"/>
            </a:xfrm>
            <a:custGeom>
              <a:avLst/>
              <a:gdLst/>
              <a:ahLst/>
              <a:cxnLst/>
              <a:rect l="l" t="t" r="r" b="b"/>
              <a:pathLst>
                <a:path w="2137363" h="849856">
                  <a:moveTo>
                    <a:pt x="0" y="0"/>
                  </a:moveTo>
                  <a:lnTo>
                    <a:pt x="2137363" y="0"/>
                  </a:lnTo>
                  <a:lnTo>
                    <a:pt x="2137363" y="849856"/>
                  </a:lnTo>
                  <a:lnTo>
                    <a:pt x="0" y="849856"/>
                  </a:lnTo>
                  <a:close/>
                </a:path>
              </a:pathLst>
            </a:custGeom>
            <a:solidFill>
              <a:srgbClr val="ECECF3"/>
            </a:solidFill>
          </p:spPr>
          <p:txBody>
            <a:bodyPr/>
            <a:lstStyle/>
            <a:p>
              <a:endParaRPr lang="en-IN" dirty="0"/>
            </a:p>
          </p:txBody>
        </p:sp>
        <p:sp>
          <p:nvSpPr>
            <p:cNvPr id="10" name="TextBox 10"/>
            <p:cNvSpPr txBox="1"/>
            <p:nvPr/>
          </p:nvSpPr>
          <p:spPr>
            <a:xfrm>
              <a:off x="0" y="-57150"/>
              <a:ext cx="2137363" cy="907006"/>
            </a:xfrm>
            <a:prstGeom prst="rect">
              <a:avLst/>
            </a:prstGeom>
          </p:spPr>
          <p:txBody>
            <a:bodyPr lIns="50800" tIns="50800" rIns="50800" bIns="50800" rtlCol="0" anchor="ctr"/>
            <a:lstStyle/>
            <a:p>
              <a:pPr algn="ctr">
                <a:lnSpc>
                  <a:spcPts val="3359"/>
                </a:lnSpc>
              </a:pPr>
              <a:endParaRPr/>
            </a:p>
          </p:txBody>
        </p:sp>
      </p:grpSp>
      <p:grpSp>
        <p:nvGrpSpPr>
          <p:cNvPr id="13" name="Group 13"/>
          <p:cNvGrpSpPr/>
          <p:nvPr/>
        </p:nvGrpSpPr>
        <p:grpSpPr>
          <a:xfrm>
            <a:off x="706900" y="4228313"/>
            <a:ext cx="7811656" cy="2780164"/>
            <a:chOff x="0" y="0"/>
            <a:chExt cx="2137363" cy="851505"/>
          </a:xfrm>
        </p:grpSpPr>
        <p:sp>
          <p:nvSpPr>
            <p:cNvPr id="14" name="Freeform 14"/>
            <p:cNvSpPr/>
            <p:nvPr/>
          </p:nvSpPr>
          <p:spPr>
            <a:xfrm>
              <a:off x="0" y="0"/>
              <a:ext cx="2137363" cy="851505"/>
            </a:xfrm>
            <a:custGeom>
              <a:avLst/>
              <a:gdLst/>
              <a:ahLst/>
              <a:cxnLst/>
              <a:rect l="l" t="t" r="r" b="b"/>
              <a:pathLst>
                <a:path w="2137363" h="851505">
                  <a:moveTo>
                    <a:pt x="0" y="0"/>
                  </a:moveTo>
                  <a:lnTo>
                    <a:pt x="2137363" y="0"/>
                  </a:lnTo>
                  <a:lnTo>
                    <a:pt x="2137363" y="851505"/>
                  </a:lnTo>
                  <a:lnTo>
                    <a:pt x="0" y="851505"/>
                  </a:lnTo>
                  <a:close/>
                </a:path>
              </a:pathLst>
            </a:custGeom>
            <a:solidFill>
              <a:srgbClr val="CBCBEB"/>
            </a:solidFill>
          </p:spPr>
          <p:txBody>
            <a:bodyPr/>
            <a:lstStyle/>
            <a:p>
              <a:endParaRPr lang="en-IN" dirty="0"/>
            </a:p>
          </p:txBody>
        </p:sp>
        <p:sp>
          <p:nvSpPr>
            <p:cNvPr id="15" name="TextBox 15"/>
            <p:cNvSpPr txBox="1"/>
            <p:nvPr/>
          </p:nvSpPr>
          <p:spPr>
            <a:xfrm>
              <a:off x="0" y="-57150"/>
              <a:ext cx="2137363" cy="908655"/>
            </a:xfrm>
            <a:prstGeom prst="rect">
              <a:avLst/>
            </a:prstGeom>
          </p:spPr>
          <p:txBody>
            <a:bodyPr lIns="50800" tIns="50800" rIns="50800" bIns="50800" rtlCol="0" anchor="ctr"/>
            <a:lstStyle/>
            <a:p>
              <a:pPr algn="ctr">
                <a:lnSpc>
                  <a:spcPts val="3359"/>
                </a:lnSpc>
              </a:pPr>
              <a:endParaRPr/>
            </a:p>
          </p:txBody>
        </p:sp>
      </p:grpSp>
      <p:sp>
        <p:nvSpPr>
          <p:cNvPr id="22" name="TextBox 22"/>
          <p:cNvSpPr txBox="1"/>
          <p:nvPr/>
        </p:nvSpPr>
        <p:spPr>
          <a:xfrm>
            <a:off x="3079577" y="0"/>
            <a:ext cx="10853669" cy="1174552"/>
          </a:xfrm>
          <a:prstGeom prst="rect">
            <a:avLst/>
          </a:prstGeom>
        </p:spPr>
        <p:txBody>
          <a:bodyPr wrap="square" lIns="0" tIns="0" rIns="0" bIns="0" rtlCol="0" anchor="t">
            <a:spAutoFit/>
          </a:bodyPr>
          <a:lstStyle/>
          <a:p>
            <a:pPr marL="0" lvl="0" indent="0" algn="ctr">
              <a:lnSpc>
                <a:spcPts val="10080"/>
              </a:lnSpc>
              <a:spcBef>
                <a:spcPct val="0"/>
              </a:spcBef>
            </a:pPr>
            <a:r>
              <a:rPr lang="en-US" sz="6000" b="1" dirty="0">
                <a:solidFill>
                  <a:srgbClr val="2D3880"/>
                </a:solidFill>
                <a:latin typeface="+mj-lt"/>
                <a:ea typeface="Cormorant Garamond Bold"/>
                <a:cs typeface="Cormorant Garamond Bold"/>
                <a:sym typeface="Cormorant Garamond Bold"/>
              </a:rPr>
              <a:t>Project Team</a:t>
            </a:r>
          </a:p>
        </p:txBody>
      </p:sp>
      <p:sp>
        <p:nvSpPr>
          <p:cNvPr id="23" name="TextBox 23"/>
          <p:cNvSpPr txBox="1"/>
          <p:nvPr/>
        </p:nvSpPr>
        <p:spPr>
          <a:xfrm>
            <a:off x="3079577" y="1567786"/>
            <a:ext cx="5819493" cy="939937"/>
          </a:xfrm>
          <a:prstGeom prst="rect">
            <a:avLst/>
          </a:prstGeom>
        </p:spPr>
        <p:txBody>
          <a:bodyPr wrap="square" lIns="0" tIns="0" rIns="0" bIns="0" rtlCol="0" anchor="t">
            <a:spAutoFit/>
          </a:bodyPr>
          <a:lstStyle/>
          <a:p>
            <a:pPr>
              <a:lnSpc>
                <a:spcPts val="3805"/>
              </a:lnSpc>
              <a:spcBef>
                <a:spcPct val="0"/>
              </a:spcBef>
            </a:pPr>
            <a:r>
              <a:rPr lang="en-US" sz="2800" b="1" i="1" spc="-47" dirty="0">
                <a:solidFill>
                  <a:srgbClr val="010101"/>
                </a:solidFill>
                <a:latin typeface="Lora Bold Italics"/>
                <a:ea typeface="Lora Bold Italics"/>
                <a:cs typeface="Lora Bold Italics"/>
                <a:sym typeface="Lora Bold Italics"/>
              </a:rPr>
              <a:t>Akshat Ghanshyam Sawant</a:t>
            </a:r>
          </a:p>
          <a:p>
            <a:pPr marL="0" lvl="0" indent="0" algn="l">
              <a:lnSpc>
                <a:spcPts val="3805"/>
              </a:lnSpc>
              <a:spcBef>
                <a:spcPct val="0"/>
              </a:spcBef>
            </a:pPr>
            <a:endParaRPr lang="en-US" sz="2718" b="1" dirty="0">
              <a:solidFill>
                <a:srgbClr val="2D3880"/>
              </a:solidFill>
              <a:latin typeface="Glacial Indifference Bold"/>
              <a:ea typeface="Glacial Indifference Bold"/>
              <a:cs typeface="Glacial Indifference Bold"/>
              <a:sym typeface="Glacial Indifference Bold"/>
            </a:endParaRPr>
          </a:p>
        </p:txBody>
      </p:sp>
      <p:sp>
        <p:nvSpPr>
          <p:cNvPr id="24" name="TextBox 24"/>
          <p:cNvSpPr txBox="1"/>
          <p:nvPr/>
        </p:nvSpPr>
        <p:spPr>
          <a:xfrm>
            <a:off x="3158027" y="2655863"/>
            <a:ext cx="5118548" cy="1914563"/>
          </a:xfrm>
          <a:prstGeom prst="rect">
            <a:avLst/>
          </a:prstGeom>
        </p:spPr>
        <p:txBody>
          <a:bodyPr wrap="square" lIns="0" tIns="0" rIns="0" bIns="0" rtlCol="0" anchor="t">
            <a:spAutoFit/>
          </a:bodyPr>
          <a:lstStyle/>
          <a:p>
            <a:pPr>
              <a:lnSpc>
                <a:spcPts val="3805"/>
              </a:lnSpc>
              <a:spcBef>
                <a:spcPct val="0"/>
              </a:spcBef>
            </a:pPr>
            <a:r>
              <a:rPr lang="en-US" sz="2400" b="1" dirty="0">
                <a:solidFill>
                  <a:srgbClr val="010101"/>
                </a:solidFill>
                <a:latin typeface="Lora"/>
                <a:ea typeface="Lora"/>
                <a:cs typeface="Lora"/>
                <a:sym typeface="Lora"/>
              </a:rPr>
              <a:t>        9869791561</a:t>
            </a:r>
          </a:p>
          <a:p>
            <a:pPr>
              <a:lnSpc>
                <a:spcPts val="3805"/>
              </a:lnSpc>
              <a:spcBef>
                <a:spcPct val="0"/>
              </a:spcBef>
            </a:pPr>
            <a:r>
              <a:rPr lang="en-US" sz="2400" b="1" dirty="0">
                <a:solidFill>
                  <a:srgbClr val="010101"/>
                </a:solidFill>
                <a:latin typeface="Lora"/>
                <a:ea typeface="Lora"/>
                <a:cs typeface="Lora"/>
                <a:sym typeface="Lora"/>
              </a:rPr>
              <a:t>        </a:t>
            </a:r>
            <a:r>
              <a:rPr lang="en-US" sz="2000" b="1" dirty="0">
                <a:solidFill>
                  <a:srgbClr val="010101"/>
                </a:solidFill>
                <a:latin typeface="Lora"/>
                <a:ea typeface="Lora"/>
                <a:cs typeface="Lora"/>
                <a:sym typeface="Lora"/>
              </a:rPr>
              <a:t>akshatsawant9@gmail.com</a:t>
            </a:r>
          </a:p>
          <a:p>
            <a:pPr>
              <a:lnSpc>
                <a:spcPts val="3805"/>
              </a:lnSpc>
              <a:spcBef>
                <a:spcPct val="0"/>
              </a:spcBef>
            </a:pPr>
            <a:endParaRPr lang="en-US" sz="2800" b="1" dirty="0">
              <a:solidFill>
                <a:srgbClr val="010101"/>
              </a:solidFill>
              <a:latin typeface="Lora"/>
              <a:ea typeface="Lora"/>
              <a:cs typeface="Lora"/>
              <a:sym typeface="Lora"/>
            </a:endParaRPr>
          </a:p>
          <a:p>
            <a:pPr lvl="0">
              <a:lnSpc>
                <a:spcPts val="3805"/>
              </a:lnSpc>
              <a:spcBef>
                <a:spcPct val="0"/>
              </a:spcBef>
            </a:pPr>
            <a:endParaRPr lang="en-US" sz="2718" dirty="0">
              <a:solidFill>
                <a:srgbClr val="2D3880"/>
              </a:solidFill>
              <a:latin typeface="Glacial Indifference"/>
              <a:ea typeface="Glacial Indifference"/>
              <a:cs typeface="Glacial Indifference"/>
              <a:sym typeface="Glacial Indifference"/>
            </a:endParaRPr>
          </a:p>
        </p:txBody>
      </p:sp>
      <p:sp>
        <p:nvSpPr>
          <p:cNvPr id="25" name="TextBox 25"/>
          <p:cNvSpPr txBox="1"/>
          <p:nvPr/>
        </p:nvSpPr>
        <p:spPr>
          <a:xfrm>
            <a:off x="3110394" y="4409979"/>
            <a:ext cx="4662005" cy="944810"/>
          </a:xfrm>
          <a:prstGeom prst="rect">
            <a:avLst/>
          </a:prstGeom>
        </p:spPr>
        <p:txBody>
          <a:bodyPr wrap="square" lIns="0" tIns="0" rIns="0" bIns="0" rtlCol="0" anchor="t">
            <a:spAutoFit/>
          </a:bodyPr>
          <a:lstStyle/>
          <a:p>
            <a:pPr>
              <a:lnSpc>
                <a:spcPts val="3805"/>
              </a:lnSpc>
              <a:spcBef>
                <a:spcPct val="0"/>
              </a:spcBef>
            </a:pPr>
            <a:r>
              <a:rPr lang="en-US" sz="2800" b="1" i="1" spc="-47" dirty="0">
                <a:solidFill>
                  <a:srgbClr val="010101"/>
                </a:solidFill>
                <a:latin typeface="Lora Bold Italics"/>
                <a:ea typeface="Lora Bold Italics"/>
                <a:cs typeface="Lora Bold Italics"/>
                <a:sym typeface="Lora Bold Italics"/>
              </a:rPr>
              <a:t>Chakradhar Kanumarlapudi</a:t>
            </a:r>
          </a:p>
          <a:p>
            <a:pPr marL="0" lvl="0" indent="0" algn="l">
              <a:lnSpc>
                <a:spcPts val="3805"/>
              </a:lnSpc>
              <a:spcBef>
                <a:spcPct val="0"/>
              </a:spcBef>
            </a:pPr>
            <a:endParaRPr lang="en-US" sz="2718" b="1" dirty="0">
              <a:solidFill>
                <a:srgbClr val="2D3880"/>
              </a:solidFill>
              <a:latin typeface="Glacial Indifference Bold"/>
              <a:ea typeface="Glacial Indifference Bold"/>
              <a:cs typeface="Glacial Indifference Bold"/>
              <a:sym typeface="Glacial Indifference Bold"/>
            </a:endParaRPr>
          </a:p>
        </p:txBody>
      </p:sp>
      <p:sp>
        <p:nvSpPr>
          <p:cNvPr id="26" name="TextBox 26"/>
          <p:cNvSpPr txBox="1"/>
          <p:nvPr/>
        </p:nvSpPr>
        <p:spPr>
          <a:xfrm>
            <a:off x="3668634" y="5617235"/>
            <a:ext cx="4882003" cy="1427250"/>
          </a:xfrm>
          <a:prstGeom prst="rect">
            <a:avLst/>
          </a:prstGeom>
        </p:spPr>
        <p:txBody>
          <a:bodyPr wrap="square" lIns="0" tIns="0" rIns="0" bIns="0" rtlCol="0" anchor="t">
            <a:spAutoFit/>
          </a:bodyPr>
          <a:lstStyle/>
          <a:p>
            <a:pPr>
              <a:lnSpc>
                <a:spcPts val="3805"/>
              </a:lnSpc>
              <a:spcBef>
                <a:spcPct val="0"/>
              </a:spcBef>
            </a:pPr>
            <a:r>
              <a:rPr lang="en-US" sz="2400" b="1" dirty="0">
                <a:solidFill>
                  <a:srgbClr val="010101"/>
                </a:solidFill>
                <a:latin typeface="Lora"/>
                <a:ea typeface="Lora"/>
                <a:cs typeface="Lora"/>
                <a:sym typeface="Lora"/>
              </a:rPr>
              <a:t>6303709757</a:t>
            </a:r>
          </a:p>
          <a:p>
            <a:pPr>
              <a:lnSpc>
                <a:spcPts val="3805"/>
              </a:lnSpc>
              <a:spcBef>
                <a:spcPct val="0"/>
              </a:spcBef>
            </a:pPr>
            <a:r>
              <a:rPr lang="en-US" sz="2000" b="1" dirty="0">
                <a:solidFill>
                  <a:srgbClr val="010101"/>
                </a:solidFill>
                <a:latin typeface="Lora"/>
                <a:ea typeface="Lora"/>
                <a:cs typeface="Lora"/>
                <a:sym typeface="Lora"/>
              </a:rPr>
              <a:t>kanumarlapudichakradhar@gmail.com</a:t>
            </a:r>
          </a:p>
          <a:p>
            <a:pPr marL="0" lvl="0" indent="0" algn="l">
              <a:lnSpc>
                <a:spcPts val="3805"/>
              </a:lnSpc>
              <a:spcBef>
                <a:spcPct val="0"/>
              </a:spcBef>
            </a:pPr>
            <a:endParaRPr lang="en-US" sz="2718" dirty="0">
              <a:solidFill>
                <a:srgbClr val="2D3880"/>
              </a:solidFill>
              <a:latin typeface="Glacial Indifference"/>
              <a:ea typeface="Glacial Indifference"/>
              <a:cs typeface="Glacial Indifference"/>
              <a:sym typeface="Glacial Indifference"/>
            </a:endParaRPr>
          </a:p>
        </p:txBody>
      </p:sp>
      <p:sp>
        <p:nvSpPr>
          <p:cNvPr id="27" name="TextBox 27"/>
          <p:cNvSpPr txBox="1"/>
          <p:nvPr/>
        </p:nvSpPr>
        <p:spPr>
          <a:xfrm>
            <a:off x="11091899" y="1699259"/>
            <a:ext cx="6053732" cy="939937"/>
          </a:xfrm>
          <a:prstGeom prst="rect">
            <a:avLst/>
          </a:prstGeom>
        </p:spPr>
        <p:txBody>
          <a:bodyPr wrap="square" lIns="0" tIns="0" rIns="0" bIns="0" rtlCol="0" anchor="t">
            <a:spAutoFit/>
          </a:bodyPr>
          <a:lstStyle/>
          <a:p>
            <a:pPr>
              <a:lnSpc>
                <a:spcPts val="3805"/>
              </a:lnSpc>
              <a:spcBef>
                <a:spcPct val="0"/>
              </a:spcBef>
            </a:pPr>
            <a:r>
              <a:rPr lang="en-US" sz="2800" b="1" i="1" spc="-47" dirty="0">
                <a:solidFill>
                  <a:srgbClr val="010101"/>
                </a:solidFill>
                <a:latin typeface="Lora Bold Italics"/>
                <a:ea typeface="Lora Bold Italics"/>
                <a:cs typeface="Lora Bold Italics"/>
                <a:sym typeface="Lora Bold Italics"/>
              </a:rPr>
              <a:t>Supriya Anand Togare</a:t>
            </a:r>
          </a:p>
          <a:p>
            <a:pPr marL="0" lvl="0" indent="0" algn="l">
              <a:lnSpc>
                <a:spcPts val="3805"/>
              </a:lnSpc>
              <a:spcBef>
                <a:spcPct val="0"/>
              </a:spcBef>
            </a:pPr>
            <a:endParaRPr lang="en-US" sz="2718" b="1" dirty="0">
              <a:solidFill>
                <a:srgbClr val="2D3880"/>
              </a:solidFill>
              <a:latin typeface="Glacial Indifference Bold"/>
              <a:ea typeface="Glacial Indifference Bold"/>
              <a:cs typeface="Glacial Indifference Bold"/>
              <a:sym typeface="Glacial Indifference Bold"/>
            </a:endParaRPr>
          </a:p>
        </p:txBody>
      </p:sp>
      <p:sp>
        <p:nvSpPr>
          <p:cNvPr id="28" name="TextBox 28"/>
          <p:cNvSpPr txBox="1"/>
          <p:nvPr/>
        </p:nvSpPr>
        <p:spPr>
          <a:xfrm>
            <a:off x="11515476" y="2916135"/>
            <a:ext cx="4976089" cy="1427250"/>
          </a:xfrm>
          <a:prstGeom prst="rect">
            <a:avLst/>
          </a:prstGeom>
        </p:spPr>
        <p:txBody>
          <a:bodyPr wrap="square" lIns="0" tIns="0" rIns="0" bIns="0" rtlCol="0" anchor="t">
            <a:spAutoFit/>
          </a:bodyPr>
          <a:lstStyle/>
          <a:p>
            <a:pPr>
              <a:lnSpc>
                <a:spcPts val="3805"/>
              </a:lnSpc>
              <a:spcBef>
                <a:spcPct val="0"/>
              </a:spcBef>
            </a:pPr>
            <a:r>
              <a:rPr lang="en-US" sz="2400" b="1" dirty="0">
                <a:solidFill>
                  <a:srgbClr val="010101"/>
                </a:solidFill>
                <a:latin typeface="Lora"/>
                <a:ea typeface="Lora"/>
                <a:cs typeface="Lora"/>
                <a:sym typeface="Lora"/>
              </a:rPr>
              <a:t>9579854441</a:t>
            </a:r>
          </a:p>
          <a:p>
            <a:pPr>
              <a:lnSpc>
                <a:spcPts val="3805"/>
              </a:lnSpc>
              <a:spcBef>
                <a:spcPct val="0"/>
              </a:spcBef>
            </a:pPr>
            <a:r>
              <a:rPr lang="en-US" sz="2400" dirty="0">
                <a:solidFill>
                  <a:srgbClr val="2D3880"/>
                </a:solidFill>
                <a:latin typeface="Glacial Indifference"/>
                <a:ea typeface="Glacial Indifference"/>
                <a:cs typeface="Glacial Indifference"/>
                <a:sym typeface="Glacial Indifference"/>
              </a:rPr>
              <a:t> </a:t>
            </a:r>
            <a:r>
              <a:rPr lang="en-US" sz="2000" b="1" dirty="0">
                <a:solidFill>
                  <a:srgbClr val="010101"/>
                </a:solidFill>
                <a:latin typeface="Lora"/>
                <a:ea typeface="Lora"/>
                <a:cs typeface="Lora"/>
                <a:sym typeface="Lora"/>
              </a:rPr>
              <a:t>supriyatogare99@gmail.com</a:t>
            </a:r>
          </a:p>
          <a:p>
            <a:pPr marL="0" lvl="0" indent="0" algn="l">
              <a:lnSpc>
                <a:spcPts val="3805"/>
              </a:lnSpc>
              <a:spcBef>
                <a:spcPct val="0"/>
              </a:spcBef>
            </a:pPr>
            <a:endParaRPr lang="en-US" sz="2718" dirty="0">
              <a:solidFill>
                <a:srgbClr val="2D3880"/>
              </a:solidFill>
              <a:latin typeface="Glacial Indifference"/>
              <a:ea typeface="Glacial Indifference"/>
              <a:cs typeface="Glacial Indifference"/>
              <a:sym typeface="Glacial Indifference"/>
            </a:endParaRPr>
          </a:p>
        </p:txBody>
      </p:sp>
      <p:sp>
        <p:nvSpPr>
          <p:cNvPr id="29" name="TextBox 29"/>
          <p:cNvSpPr txBox="1"/>
          <p:nvPr/>
        </p:nvSpPr>
        <p:spPr>
          <a:xfrm>
            <a:off x="11091900" y="4513683"/>
            <a:ext cx="5977532" cy="452624"/>
          </a:xfrm>
          <a:prstGeom prst="rect">
            <a:avLst/>
          </a:prstGeom>
        </p:spPr>
        <p:txBody>
          <a:bodyPr wrap="square" lIns="0" tIns="0" rIns="0" bIns="0" rtlCol="0" anchor="t">
            <a:spAutoFit/>
          </a:bodyPr>
          <a:lstStyle/>
          <a:p>
            <a:pPr marL="0" lvl="0" indent="0" algn="l">
              <a:lnSpc>
                <a:spcPts val="3805"/>
              </a:lnSpc>
              <a:spcBef>
                <a:spcPct val="0"/>
              </a:spcBef>
            </a:pPr>
            <a:r>
              <a:rPr lang="en-US" sz="2800" b="1" i="1" spc="-47" dirty="0">
                <a:solidFill>
                  <a:srgbClr val="010101"/>
                </a:solidFill>
                <a:latin typeface="Lora Bold Italics"/>
                <a:ea typeface="Lora Bold Italics"/>
                <a:cs typeface="Lora Bold Italics"/>
                <a:sym typeface="Lora Bold Italics"/>
              </a:rPr>
              <a:t>Saurabh Hanumant Phand</a:t>
            </a:r>
            <a:endParaRPr lang="en-US" sz="2800" b="1" dirty="0">
              <a:solidFill>
                <a:srgbClr val="2D3880"/>
              </a:solidFill>
              <a:latin typeface="Glacial Indifference Bold"/>
              <a:ea typeface="Glacial Indifference Bold"/>
              <a:cs typeface="Glacial Indifference Bold"/>
              <a:sym typeface="Glacial Indifference Bold"/>
            </a:endParaRPr>
          </a:p>
        </p:txBody>
      </p:sp>
      <p:sp>
        <p:nvSpPr>
          <p:cNvPr id="30" name="TextBox 30"/>
          <p:cNvSpPr txBox="1"/>
          <p:nvPr/>
        </p:nvSpPr>
        <p:spPr>
          <a:xfrm>
            <a:off x="11666451" y="5680940"/>
            <a:ext cx="4411749" cy="918649"/>
          </a:xfrm>
          <a:prstGeom prst="rect">
            <a:avLst/>
          </a:prstGeom>
        </p:spPr>
        <p:txBody>
          <a:bodyPr wrap="square" lIns="0" tIns="0" rIns="0" bIns="0" rtlCol="0" anchor="t">
            <a:spAutoFit/>
          </a:bodyPr>
          <a:lstStyle/>
          <a:p>
            <a:pPr>
              <a:lnSpc>
                <a:spcPts val="3805"/>
              </a:lnSpc>
              <a:spcBef>
                <a:spcPct val="0"/>
              </a:spcBef>
            </a:pPr>
            <a:r>
              <a:rPr lang="en-US" sz="2718" dirty="0">
                <a:solidFill>
                  <a:srgbClr val="2D3880"/>
                </a:solidFill>
                <a:latin typeface="Glacial Indifference"/>
                <a:ea typeface="Glacial Indifference"/>
                <a:cs typeface="Glacial Indifference"/>
                <a:sym typeface="Glacial Indifference"/>
              </a:rPr>
              <a:t> </a:t>
            </a:r>
            <a:r>
              <a:rPr lang="en-US" sz="2400" b="1" dirty="0">
                <a:solidFill>
                  <a:srgbClr val="010101"/>
                </a:solidFill>
                <a:latin typeface="Lora"/>
                <a:ea typeface="Lora"/>
                <a:cs typeface="Lora"/>
                <a:sym typeface="Lora"/>
              </a:rPr>
              <a:t>9356756169</a:t>
            </a:r>
          </a:p>
          <a:p>
            <a:pPr marL="0" lvl="0" indent="0" algn="l">
              <a:lnSpc>
                <a:spcPts val="3805"/>
              </a:lnSpc>
              <a:spcBef>
                <a:spcPct val="0"/>
              </a:spcBef>
            </a:pPr>
            <a:r>
              <a:rPr lang="en-US" sz="2000" b="1" dirty="0">
                <a:solidFill>
                  <a:schemeClr val="tx1">
                    <a:lumMod val="95000"/>
                    <a:lumOff val="5000"/>
                  </a:schemeClr>
                </a:solidFill>
                <a:latin typeface="Lora" pitchFamily="2" charset="0"/>
                <a:ea typeface="Glacial Indifference"/>
                <a:cs typeface="Glacial Indifference"/>
                <a:sym typeface="Glacial Indifference"/>
              </a:rPr>
              <a:t>saurabhphand44@gmail.com</a:t>
            </a:r>
          </a:p>
        </p:txBody>
      </p:sp>
      <p:grpSp>
        <p:nvGrpSpPr>
          <p:cNvPr id="31" name="Group 31"/>
          <p:cNvGrpSpPr/>
          <p:nvPr/>
        </p:nvGrpSpPr>
        <p:grpSpPr>
          <a:xfrm>
            <a:off x="3184230" y="2049260"/>
            <a:ext cx="589694" cy="575587"/>
            <a:chOff x="0" y="0"/>
            <a:chExt cx="812800" cy="774700"/>
          </a:xfrm>
        </p:grpSpPr>
        <p:sp>
          <p:nvSpPr>
            <p:cNvPr id="32" name="Freeform 32"/>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33" name="TextBox 33"/>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34" name="Group 34"/>
          <p:cNvGrpSpPr/>
          <p:nvPr/>
        </p:nvGrpSpPr>
        <p:grpSpPr>
          <a:xfrm>
            <a:off x="3741000" y="2043609"/>
            <a:ext cx="545802" cy="536493"/>
            <a:chOff x="0" y="0"/>
            <a:chExt cx="812800" cy="774700"/>
          </a:xfrm>
        </p:grpSpPr>
        <p:sp>
          <p:nvSpPr>
            <p:cNvPr id="35" name="Freeform 35"/>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36" name="TextBox 36"/>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37" name="Group 37"/>
          <p:cNvGrpSpPr/>
          <p:nvPr/>
        </p:nvGrpSpPr>
        <p:grpSpPr>
          <a:xfrm>
            <a:off x="4261120" y="2047080"/>
            <a:ext cx="545802" cy="520217"/>
            <a:chOff x="0" y="0"/>
            <a:chExt cx="812800" cy="774700"/>
          </a:xfrm>
        </p:grpSpPr>
        <p:sp>
          <p:nvSpPr>
            <p:cNvPr id="38" name="Freeform 38"/>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39" name="TextBox 39"/>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40" name="Group 40"/>
          <p:cNvGrpSpPr/>
          <p:nvPr/>
        </p:nvGrpSpPr>
        <p:grpSpPr>
          <a:xfrm>
            <a:off x="4814437" y="2045300"/>
            <a:ext cx="637980" cy="536493"/>
            <a:chOff x="0" y="0"/>
            <a:chExt cx="812800" cy="774700"/>
          </a:xfrm>
        </p:grpSpPr>
        <p:sp>
          <p:nvSpPr>
            <p:cNvPr id="41" name="Freeform 41"/>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42" name="TextBox 42"/>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43" name="Group 43"/>
          <p:cNvGrpSpPr/>
          <p:nvPr/>
        </p:nvGrpSpPr>
        <p:grpSpPr>
          <a:xfrm>
            <a:off x="5449692" y="2052764"/>
            <a:ext cx="611529" cy="539356"/>
            <a:chOff x="0" y="0"/>
            <a:chExt cx="812800" cy="774700"/>
          </a:xfrm>
        </p:grpSpPr>
        <p:sp>
          <p:nvSpPr>
            <p:cNvPr id="44" name="Freeform 44"/>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45" name="TextBox 45"/>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dirty="0"/>
            </a:p>
          </p:txBody>
        </p:sp>
      </p:grpSp>
      <p:grpSp>
        <p:nvGrpSpPr>
          <p:cNvPr id="46" name="Group 46"/>
          <p:cNvGrpSpPr/>
          <p:nvPr/>
        </p:nvGrpSpPr>
        <p:grpSpPr>
          <a:xfrm>
            <a:off x="11091899" y="2306824"/>
            <a:ext cx="545802" cy="520217"/>
            <a:chOff x="0" y="0"/>
            <a:chExt cx="812800" cy="774700"/>
          </a:xfrm>
        </p:grpSpPr>
        <p:sp>
          <p:nvSpPr>
            <p:cNvPr id="47" name="Freeform 47"/>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48" name="TextBox 48"/>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49" name="Group 49"/>
          <p:cNvGrpSpPr/>
          <p:nvPr/>
        </p:nvGrpSpPr>
        <p:grpSpPr>
          <a:xfrm>
            <a:off x="11637701" y="2306824"/>
            <a:ext cx="545802" cy="520217"/>
            <a:chOff x="0" y="0"/>
            <a:chExt cx="812800" cy="774700"/>
          </a:xfrm>
        </p:grpSpPr>
        <p:sp>
          <p:nvSpPr>
            <p:cNvPr id="50" name="Freeform 50"/>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51" name="TextBox 51"/>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52" name="Group 52"/>
          <p:cNvGrpSpPr/>
          <p:nvPr/>
        </p:nvGrpSpPr>
        <p:grpSpPr>
          <a:xfrm>
            <a:off x="12223898" y="2307868"/>
            <a:ext cx="545802" cy="520217"/>
            <a:chOff x="0" y="0"/>
            <a:chExt cx="812800" cy="774700"/>
          </a:xfrm>
        </p:grpSpPr>
        <p:sp>
          <p:nvSpPr>
            <p:cNvPr id="53" name="Freeform 53"/>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54" name="TextBox 54"/>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55" name="Group 55"/>
          <p:cNvGrpSpPr/>
          <p:nvPr/>
        </p:nvGrpSpPr>
        <p:grpSpPr>
          <a:xfrm>
            <a:off x="12806281" y="2315914"/>
            <a:ext cx="545802" cy="520217"/>
            <a:chOff x="0" y="0"/>
            <a:chExt cx="812800" cy="774700"/>
          </a:xfrm>
        </p:grpSpPr>
        <p:sp>
          <p:nvSpPr>
            <p:cNvPr id="56" name="Freeform 56"/>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57" name="TextBox 57"/>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58" name="Group 58"/>
          <p:cNvGrpSpPr/>
          <p:nvPr/>
        </p:nvGrpSpPr>
        <p:grpSpPr>
          <a:xfrm>
            <a:off x="13343466" y="2310769"/>
            <a:ext cx="545802" cy="520217"/>
            <a:chOff x="46796" y="41504"/>
            <a:chExt cx="812800" cy="774700"/>
          </a:xfrm>
        </p:grpSpPr>
        <p:sp>
          <p:nvSpPr>
            <p:cNvPr id="59" name="Freeform 59"/>
            <p:cNvSpPr/>
            <p:nvPr/>
          </p:nvSpPr>
          <p:spPr>
            <a:xfrm>
              <a:off x="46796" y="41504"/>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60" name="TextBox 60"/>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dirty="0"/>
            </a:p>
          </p:txBody>
        </p:sp>
      </p:grpSp>
      <p:grpSp>
        <p:nvGrpSpPr>
          <p:cNvPr id="61" name="Group 61"/>
          <p:cNvGrpSpPr/>
          <p:nvPr/>
        </p:nvGrpSpPr>
        <p:grpSpPr>
          <a:xfrm>
            <a:off x="11063293" y="5022107"/>
            <a:ext cx="545802" cy="520217"/>
            <a:chOff x="0" y="0"/>
            <a:chExt cx="812800" cy="774700"/>
          </a:xfrm>
        </p:grpSpPr>
        <p:sp>
          <p:nvSpPr>
            <p:cNvPr id="62" name="Freeform 62"/>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63" name="TextBox 63"/>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64" name="Group 64"/>
          <p:cNvGrpSpPr/>
          <p:nvPr/>
        </p:nvGrpSpPr>
        <p:grpSpPr>
          <a:xfrm>
            <a:off x="11592099" y="5022584"/>
            <a:ext cx="545802" cy="520217"/>
            <a:chOff x="0" y="0"/>
            <a:chExt cx="812800" cy="774700"/>
          </a:xfrm>
        </p:grpSpPr>
        <p:sp>
          <p:nvSpPr>
            <p:cNvPr id="65" name="Freeform 65"/>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66" name="TextBox 66"/>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67" name="Group 67"/>
          <p:cNvGrpSpPr/>
          <p:nvPr/>
        </p:nvGrpSpPr>
        <p:grpSpPr>
          <a:xfrm>
            <a:off x="12170142" y="5020009"/>
            <a:ext cx="545802" cy="520217"/>
            <a:chOff x="0" y="0"/>
            <a:chExt cx="812800" cy="774700"/>
          </a:xfrm>
        </p:grpSpPr>
        <p:sp>
          <p:nvSpPr>
            <p:cNvPr id="68" name="Freeform 68"/>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69" name="TextBox 69"/>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70" name="Group 70"/>
          <p:cNvGrpSpPr/>
          <p:nvPr/>
        </p:nvGrpSpPr>
        <p:grpSpPr>
          <a:xfrm>
            <a:off x="12649200" y="5035791"/>
            <a:ext cx="545802" cy="520217"/>
            <a:chOff x="0" y="0"/>
            <a:chExt cx="812800" cy="774700"/>
          </a:xfrm>
        </p:grpSpPr>
        <p:sp>
          <p:nvSpPr>
            <p:cNvPr id="71" name="Freeform 71"/>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txBody>
            <a:bodyPr/>
            <a:lstStyle/>
            <a:p>
              <a:endParaRPr lang="en-IN" dirty="0"/>
            </a:p>
          </p:txBody>
        </p:sp>
        <p:sp>
          <p:nvSpPr>
            <p:cNvPr id="72" name="TextBox 72"/>
            <p:cNvSpPr txBox="1"/>
            <p:nvPr/>
          </p:nvSpPr>
          <p:spPr>
            <a:xfrm>
              <a:off x="228600" y="209549"/>
              <a:ext cx="225719" cy="191210"/>
            </a:xfrm>
            <a:prstGeom prst="rect">
              <a:avLst/>
            </a:prstGeom>
          </p:spPr>
          <p:txBody>
            <a:bodyPr lIns="50800" tIns="50800" rIns="50800" bIns="50800" rtlCol="0" anchor="ctr"/>
            <a:lstStyle/>
            <a:p>
              <a:pPr algn="ctr">
                <a:lnSpc>
                  <a:spcPts val="3359"/>
                </a:lnSpc>
              </a:pPr>
              <a:endParaRPr dirty="0"/>
            </a:p>
          </p:txBody>
        </p:sp>
      </p:grpSp>
      <p:grpSp>
        <p:nvGrpSpPr>
          <p:cNvPr id="73" name="Group 73"/>
          <p:cNvGrpSpPr/>
          <p:nvPr/>
        </p:nvGrpSpPr>
        <p:grpSpPr>
          <a:xfrm>
            <a:off x="13166962" y="5035791"/>
            <a:ext cx="545802" cy="520217"/>
            <a:chOff x="0" y="0"/>
            <a:chExt cx="812800" cy="774700"/>
          </a:xfrm>
        </p:grpSpPr>
        <p:sp>
          <p:nvSpPr>
            <p:cNvPr id="74" name="Freeform 74"/>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75" name="TextBox 75"/>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76" name="Group 76"/>
          <p:cNvGrpSpPr/>
          <p:nvPr/>
        </p:nvGrpSpPr>
        <p:grpSpPr>
          <a:xfrm>
            <a:off x="3016204" y="5084255"/>
            <a:ext cx="545802" cy="520217"/>
            <a:chOff x="0" y="0"/>
            <a:chExt cx="812800" cy="774700"/>
          </a:xfrm>
        </p:grpSpPr>
        <p:sp>
          <p:nvSpPr>
            <p:cNvPr id="77" name="Freeform 77"/>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78" name="TextBox 78"/>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79" name="Group 79"/>
          <p:cNvGrpSpPr/>
          <p:nvPr/>
        </p:nvGrpSpPr>
        <p:grpSpPr>
          <a:xfrm>
            <a:off x="3573175" y="5093219"/>
            <a:ext cx="545802" cy="520217"/>
            <a:chOff x="0" y="0"/>
            <a:chExt cx="812800" cy="774700"/>
          </a:xfrm>
        </p:grpSpPr>
        <p:sp>
          <p:nvSpPr>
            <p:cNvPr id="80" name="Freeform 80"/>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81" name="TextBox 81"/>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82" name="Group 82"/>
          <p:cNvGrpSpPr/>
          <p:nvPr/>
        </p:nvGrpSpPr>
        <p:grpSpPr>
          <a:xfrm>
            <a:off x="4165782" y="5093219"/>
            <a:ext cx="545802" cy="520217"/>
            <a:chOff x="0" y="0"/>
            <a:chExt cx="812800" cy="774700"/>
          </a:xfrm>
        </p:grpSpPr>
        <p:sp>
          <p:nvSpPr>
            <p:cNvPr id="83" name="Freeform 83"/>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txBody>
            <a:bodyPr/>
            <a:lstStyle/>
            <a:p>
              <a:endParaRPr lang="en-IN" dirty="0"/>
            </a:p>
          </p:txBody>
        </p:sp>
        <p:sp>
          <p:nvSpPr>
            <p:cNvPr id="84" name="TextBox 84"/>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dirty="0"/>
            </a:p>
          </p:txBody>
        </p:sp>
      </p:grpSp>
      <p:grpSp>
        <p:nvGrpSpPr>
          <p:cNvPr id="85" name="Group 85"/>
          <p:cNvGrpSpPr/>
          <p:nvPr/>
        </p:nvGrpSpPr>
        <p:grpSpPr>
          <a:xfrm>
            <a:off x="4711997" y="5085055"/>
            <a:ext cx="613492" cy="1619838"/>
            <a:chOff x="-329403" y="-1802641"/>
            <a:chExt cx="913603" cy="2412241"/>
          </a:xfrm>
        </p:grpSpPr>
        <p:sp>
          <p:nvSpPr>
            <p:cNvPr id="86" name="Freeform 86"/>
            <p:cNvSpPr/>
            <p:nvPr/>
          </p:nvSpPr>
          <p:spPr>
            <a:xfrm>
              <a:off x="-329403" y="-1802641"/>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txBody>
            <a:bodyPr/>
            <a:lstStyle/>
            <a:p>
              <a:endParaRPr lang="en-IN" dirty="0"/>
            </a:p>
          </p:txBody>
        </p:sp>
        <p:sp>
          <p:nvSpPr>
            <p:cNvPr id="87" name="TextBox 87"/>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88" name="Group 88"/>
          <p:cNvGrpSpPr/>
          <p:nvPr/>
        </p:nvGrpSpPr>
        <p:grpSpPr>
          <a:xfrm>
            <a:off x="5257799" y="5084255"/>
            <a:ext cx="545802" cy="520217"/>
            <a:chOff x="0" y="0"/>
            <a:chExt cx="812800" cy="774700"/>
          </a:xfrm>
        </p:grpSpPr>
        <p:sp>
          <p:nvSpPr>
            <p:cNvPr id="89" name="Freeform 89"/>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90" name="TextBox 90"/>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pic>
        <p:nvPicPr>
          <p:cNvPr id="91" name="Picture 90">
            <a:extLst>
              <a:ext uri="{FF2B5EF4-FFF2-40B4-BE49-F238E27FC236}">
                <a16:creationId xmlns:a16="http://schemas.microsoft.com/office/drawing/2014/main" id="{DBE9D3B3-C854-928F-EFCE-A83BACCB9A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8041" y="1570424"/>
            <a:ext cx="2136277" cy="2423990"/>
          </a:xfrm>
          <a:prstGeom prst="rect">
            <a:avLst/>
          </a:prstGeom>
        </p:spPr>
      </p:pic>
      <p:sp>
        <p:nvSpPr>
          <p:cNvPr id="92" name="Freeform 12">
            <a:extLst>
              <a:ext uri="{FF2B5EF4-FFF2-40B4-BE49-F238E27FC236}">
                <a16:creationId xmlns:a16="http://schemas.microsoft.com/office/drawing/2014/main" id="{69E33255-E392-A666-7633-F17F799D0EE3}"/>
              </a:ext>
            </a:extLst>
          </p:cNvPr>
          <p:cNvSpPr/>
          <p:nvPr/>
        </p:nvSpPr>
        <p:spPr>
          <a:xfrm>
            <a:off x="3273918" y="2698441"/>
            <a:ext cx="338281" cy="366372"/>
          </a:xfrm>
          <a:custGeom>
            <a:avLst/>
            <a:gdLst/>
            <a:ahLst/>
            <a:cxnLst/>
            <a:rect l="l" t="t" r="r" b="b"/>
            <a:pathLst>
              <a:path w="209414" h="209414">
                <a:moveTo>
                  <a:pt x="0" y="0"/>
                </a:moveTo>
                <a:lnTo>
                  <a:pt x="209414" y="0"/>
                </a:lnTo>
                <a:lnTo>
                  <a:pt x="209414" y="209414"/>
                </a:lnTo>
                <a:lnTo>
                  <a:pt x="0" y="209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4" name="Freeform 13">
            <a:extLst>
              <a:ext uri="{FF2B5EF4-FFF2-40B4-BE49-F238E27FC236}">
                <a16:creationId xmlns:a16="http://schemas.microsoft.com/office/drawing/2014/main" id="{BE9AD258-6656-4EB7-A340-2C13E939EB7A}"/>
              </a:ext>
            </a:extLst>
          </p:cNvPr>
          <p:cNvSpPr/>
          <p:nvPr/>
        </p:nvSpPr>
        <p:spPr>
          <a:xfrm>
            <a:off x="3289520" y="3272467"/>
            <a:ext cx="379115" cy="239624"/>
          </a:xfrm>
          <a:custGeom>
            <a:avLst/>
            <a:gdLst/>
            <a:ahLst/>
            <a:cxnLst/>
            <a:rect l="l" t="t" r="r" b="b"/>
            <a:pathLst>
              <a:path w="209414" h="149469">
                <a:moveTo>
                  <a:pt x="0" y="0"/>
                </a:moveTo>
                <a:lnTo>
                  <a:pt x="209414" y="0"/>
                </a:lnTo>
                <a:lnTo>
                  <a:pt x="209414" y="149469"/>
                </a:lnTo>
                <a:lnTo>
                  <a:pt x="0" y="14946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dirty="0"/>
          </a:p>
        </p:txBody>
      </p:sp>
      <p:pic>
        <p:nvPicPr>
          <p:cNvPr id="95" name="Picture 94">
            <a:extLst>
              <a:ext uri="{FF2B5EF4-FFF2-40B4-BE49-F238E27FC236}">
                <a16:creationId xmlns:a16="http://schemas.microsoft.com/office/drawing/2014/main" id="{18AF0806-0CB8-7703-39D7-DF755BAED9B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09478" y="4343386"/>
            <a:ext cx="2054319" cy="2473508"/>
          </a:xfrm>
          <a:prstGeom prst="rect">
            <a:avLst/>
          </a:prstGeom>
        </p:spPr>
      </p:pic>
      <p:pic>
        <p:nvPicPr>
          <p:cNvPr id="98" name="Picture 97">
            <a:extLst>
              <a:ext uri="{FF2B5EF4-FFF2-40B4-BE49-F238E27FC236}">
                <a16:creationId xmlns:a16="http://schemas.microsoft.com/office/drawing/2014/main" id="{7982CCB8-EFE2-42C5-20E4-D4F988D4D5BC}"/>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724225" y="1611815"/>
            <a:ext cx="2071306" cy="2423990"/>
          </a:xfrm>
          <a:prstGeom prst="rect">
            <a:avLst/>
          </a:prstGeom>
        </p:spPr>
      </p:pic>
      <p:sp>
        <p:nvSpPr>
          <p:cNvPr id="100" name="Freeform 12">
            <a:extLst>
              <a:ext uri="{FF2B5EF4-FFF2-40B4-BE49-F238E27FC236}">
                <a16:creationId xmlns:a16="http://schemas.microsoft.com/office/drawing/2014/main" id="{07883F2D-8A08-E85B-F40F-F207F9306604}"/>
              </a:ext>
            </a:extLst>
          </p:cNvPr>
          <p:cNvSpPr/>
          <p:nvPr/>
        </p:nvSpPr>
        <p:spPr>
          <a:xfrm>
            <a:off x="11091899" y="3041357"/>
            <a:ext cx="338281" cy="366372"/>
          </a:xfrm>
          <a:custGeom>
            <a:avLst/>
            <a:gdLst/>
            <a:ahLst/>
            <a:cxnLst/>
            <a:rect l="l" t="t" r="r" b="b"/>
            <a:pathLst>
              <a:path w="209414" h="209414">
                <a:moveTo>
                  <a:pt x="0" y="0"/>
                </a:moveTo>
                <a:lnTo>
                  <a:pt x="209414" y="0"/>
                </a:lnTo>
                <a:lnTo>
                  <a:pt x="209414" y="209414"/>
                </a:lnTo>
                <a:lnTo>
                  <a:pt x="0" y="209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1" name="Freeform 13">
            <a:extLst>
              <a:ext uri="{FF2B5EF4-FFF2-40B4-BE49-F238E27FC236}">
                <a16:creationId xmlns:a16="http://schemas.microsoft.com/office/drawing/2014/main" id="{D091B055-BBD2-CE95-1E0D-B48944298E2F}"/>
              </a:ext>
            </a:extLst>
          </p:cNvPr>
          <p:cNvSpPr/>
          <p:nvPr/>
        </p:nvSpPr>
        <p:spPr>
          <a:xfrm>
            <a:off x="11106778" y="3615166"/>
            <a:ext cx="379115" cy="239624"/>
          </a:xfrm>
          <a:custGeom>
            <a:avLst/>
            <a:gdLst/>
            <a:ahLst/>
            <a:cxnLst/>
            <a:rect l="l" t="t" r="r" b="b"/>
            <a:pathLst>
              <a:path w="209414" h="149469">
                <a:moveTo>
                  <a:pt x="0" y="0"/>
                </a:moveTo>
                <a:lnTo>
                  <a:pt x="209414" y="0"/>
                </a:lnTo>
                <a:lnTo>
                  <a:pt x="209414" y="149469"/>
                </a:lnTo>
                <a:lnTo>
                  <a:pt x="0" y="14946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dirty="0"/>
          </a:p>
        </p:txBody>
      </p:sp>
      <p:sp>
        <p:nvSpPr>
          <p:cNvPr id="102" name="Freeform 12">
            <a:extLst>
              <a:ext uri="{FF2B5EF4-FFF2-40B4-BE49-F238E27FC236}">
                <a16:creationId xmlns:a16="http://schemas.microsoft.com/office/drawing/2014/main" id="{0C9FCB09-F0D3-3750-7684-C9335C8FCCEF}"/>
              </a:ext>
            </a:extLst>
          </p:cNvPr>
          <p:cNvSpPr/>
          <p:nvPr/>
        </p:nvSpPr>
        <p:spPr>
          <a:xfrm>
            <a:off x="3214466" y="5666880"/>
            <a:ext cx="338281" cy="366372"/>
          </a:xfrm>
          <a:custGeom>
            <a:avLst/>
            <a:gdLst/>
            <a:ahLst/>
            <a:cxnLst/>
            <a:rect l="l" t="t" r="r" b="b"/>
            <a:pathLst>
              <a:path w="209414" h="209414">
                <a:moveTo>
                  <a:pt x="0" y="0"/>
                </a:moveTo>
                <a:lnTo>
                  <a:pt x="209414" y="0"/>
                </a:lnTo>
                <a:lnTo>
                  <a:pt x="209414" y="209414"/>
                </a:lnTo>
                <a:lnTo>
                  <a:pt x="0" y="209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dirty="0"/>
          </a:p>
        </p:txBody>
      </p:sp>
      <p:sp>
        <p:nvSpPr>
          <p:cNvPr id="103" name="Freeform 13">
            <a:extLst>
              <a:ext uri="{FF2B5EF4-FFF2-40B4-BE49-F238E27FC236}">
                <a16:creationId xmlns:a16="http://schemas.microsoft.com/office/drawing/2014/main" id="{A5988B1B-0298-4A4C-6AFE-474410598387}"/>
              </a:ext>
            </a:extLst>
          </p:cNvPr>
          <p:cNvSpPr/>
          <p:nvPr/>
        </p:nvSpPr>
        <p:spPr>
          <a:xfrm>
            <a:off x="3212771" y="6260895"/>
            <a:ext cx="338281" cy="209616"/>
          </a:xfrm>
          <a:custGeom>
            <a:avLst/>
            <a:gdLst/>
            <a:ahLst/>
            <a:cxnLst/>
            <a:rect l="l" t="t" r="r" b="b"/>
            <a:pathLst>
              <a:path w="209414" h="149469">
                <a:moveTo>
                  <a:pt x="0" y="0"/>
                </a:moveTo>
                <a:lnTo>
                  <a:pt x="209414" y="0"/>
                </a:lnTo>
                <a:lnTo>
                  <a:pt x="209414" y="149469"/>
                </a:lnTo>
                <a:lnTo>
                  <a:pt x="0" y="14946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dirty="0"/>
          </a:p>
        </p:txBody>
      </p:sp>
      <p:sp>
        <p:nvSpPr>
          <p:cNvPr id="105" name="AutoShape 2">
            <a:extLst>
              <a:ext uri="{FF2B5EF4-FFF2-40B4-BE49-F238E27FC236}">
                <a16:creationId xmlns:a16="http://schemas.microsoft.com/office/drawing/2014/main" id="{8B2F60D0-4E2E-22CC-9AAD-EA77D2060C90}"/>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7" name="Picture 106">
            <a:extLst>
              <a:ext uri="{FF2B5EF4-FFF2-40B4-BE49-F238E27FC236}">
                <a16:creationId xmlns:a16="http://schemas.microsoft.com/office/drawing/2014/main" id="{C3678263-0A06-0138-0B29-3689A3C84914}"/>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8797235" y="4409979"/>
            <a:ext cx="1955740" cy="2406915"/>
          </a:xfrm>
          <a:prstGeom prst="rect">
            <a:avLst/>
          </a:prstGeom>
        </p:spPr>
      </p:pic>
      <p:sp>
        <p:nvSpPr>
          <p:cNvPr id="108" name="Freeform 12">
            <a:extLst>
              <a:ext uri="{FF2B5EF4-FFF2-40B4-BE49-F238E27FC236}">
                <a16:creationId xmlns:a16="http://schemas.microsoft.com/office/drawing/2014/main" id="{71DC8924-FA6D-FAE0-CF70-5016038467E5}"/>
              </a:ext>
            </a:extLst>
          </p:cNvPr>
          <p:cNvSpPr/>
          <p:nvPr/>
        </p:nvSpPr>
        <p:spPr>
          <a:xfrm>
            <a:off x="11152876" y="5782704"/>
            <a:ext cx="338281" cy="366372"/>
          </a:xfrm>
          <a:custGeom>
            <a:avLst/>
            <a:gdLst/>
            <a:ahLst/>
            <a:cxnLst/>
            <a:rect l="l" t="t" r="r" b="b"/>
            <a:pathLst>
              <a:path w="209414" h="209414">
                <a:moveTo>
                  <a:pt x="0" y="0"/>
                </a:moveTo>
                <a:lnTo>
                  <a:pt x="209414" y="0"/>
                </a:lnTo>
                <a:lnTo>
                  <a:pt x="209414" y="209414"/>
                </a:lnTo>
                <a:lnTo>
                  <a:pt x="0" y="209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dirty="0"/>
          </a:p>
        </p:txBody>
      </p:sp>
      <p:sp>
        <p:nvSpPr>
          <p:cNvPr id="109" name="Freeform 13">
            <a:extLst>
              <a:ext uri="{FF2B5EF4-FFF2-40B4-BE49-F238E27FC236}">
                <a16:creationId xmlns:a16="http://schemas.microsoft.com/office/drawing/2014/main" id="{9975171F-6866-44CF-16EE-CB55FBD2A08B}"/>
              </a:ext>
            </a:extLst>
          </p:cNvPr>
          <p:cNvSpPr/>
          <p:nvPr/>
        </p:nvSpPr>
        <p:spPr>
          <a:xfrm>
            <a:off x="11125672" y="6306258"/>
            <a:ext cx="421045" cy="284859"/>
          </a:xfrm>
          <a:custGeom>
            <a:avLst/>
            <a:gdLst/>
            <a:ahLst/>
            <a:cxnLst/>
            <a:rect l="l" t="t" r="r" b="b"/>
            <a:pathLst>
              <a:path w="209414" h="149469">
                <a:moveTo>
                  <a:pt x="0" y="0"/>
                </a:moveTo>
                <a:lnTo>
                  <a:pt x="209414" y="0"/>
                </a:lnTo>
                <a:lnTo>
                  <a:pt x="209414" y="149469"/>
                </a:lnTo>
                <a:lnTo>
                  <a:pt x="0" y="14946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dirty="0"/>
          </a:p>
        </p:txBody>
      </p:sp>
      <p:pic>
        <p:nvPicPr>
          <p:cNvPr id="110" name="Picture 109">
            <a:extLst>
              <a:ext uri="{FF2B5EF4-FFF2-40B4-BE49-F238E27FC236}">
                <a16:creationId xmlns:a16="http://schemas.microsoft.com/office/drawing/2014/main" id="{DF10264A-AC6C-8466-2E9D-40A1552B94F2}"/>
              </a:ext>
            </a:extLst>
          </p:cNvPr>
          <p:cNvPicPr>
            <a:picLocks noChangeAspect="1"/>
          </p:cNvPicPr>
          <p:nvPr/>
        </p:nvPicPr>
        <p:blipFill>
          <a:blip r:embed="rId10"/>
          <a:stretch>
            <a:fillRect/>
          </a:stretch>
        </p:blipFill>
        <p:spPr>
          <a:xfrm>
            <a:off x="4718958" y="6939701"/>
            <a:ext cx="8360224" cy="2656075"/>
          </a:xfrm>
          <a:prstGeom prst="rect">
            <a:avLst/>
          </a:prstGeom>
        </p:spPr>
      </p:pic>
      <p:grpSp>
        <p:nvGrpSpPr>
          <p:cNvPr id="111" name="Group 61">
            <a:extLst>
              <a:ext uri="{FF2B5EF4-FFF2-40B4-BE49-F238E27FC236}">
                <a16:creationId xmlns:a16="http://schemas.microsoft.com/office/drawing/2014/main" id="{3E764F9C-63EB-A4C0-B3F3-498927469ADF}"/>
              </a:ext>
            </a:extLst>
          </p:cNvPr>
          <p:cNvGrpSpPr/>
          <p:nvPr/>
        </p:nvGrpSpPr>
        <p:grpSpPr>
          <a:xfrm>
            <a:off x="7244444" y="7864219"/>
            <a:ext cx="545802" cy="520217"/>
            <a:chOff x="0" y="0"/>
            <a:chExt cx="812800" cy="774700"/>
          </a:xfrm>
        </p:grpSpPr>
        <p:sp>
          <p:nvSpPr>
            <p:cNvPr id="112" name="Freeform 62">
              <a:extLst>
                <a:ext uri="{FF2B5EF4-FFF2-40B4-BE49-F238E27FC236}">
                  <a16:creationId xmlns:a16="http://schemas.microsoft.com/office/drawing/2014/main" id="{97EC34E9-FCDA-8363-CB9E-661F36FA59A8}"/>
                </a:ext>
              </a:extLst>
            </p:cNvPr>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113" name="TextBox 63">
              <a:extLst>
                <a:ext uri="{FF2B5EF4-FFF2-40B4-BE49-F238E27FC236}">
                  <a16:creationId xmlns:a16="http://schemas.microsoft.com/office/drawing/2014/main" id="{4F1E6C7A-6C1B-30C3-5073-F90B0EB80E90}"/>
                </a:ext>
              </a:extLst>
            </p:cNvPr>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dirty="0"/>
            </a:p>
          </p:txBody>
        </p:sp>
      </p:grpSp>
      <p:grpSp>
        <p:nvGrpSpPr>
          <p:cNvPr id="114" name="Group 61">
            <a:extLst>
              <a:ext uri="{FF2B5EF4-FFF2-40B4-BE49-F238E27FC236}">
                <a16:creationId xmlns:a16="http://schemas.microsoft.com/office/drawing/2014/main" id="{688581C9-6522-D07C-F13A-9BA6F6540B97}"/>
              </a:ext>
            </a:extLst>
          </p:cNvPr>
          <p:cNvGrpSpPr/>
          <p:nvPr/>
        </p:nvGrpSpPr>
        <p:grpSpPr>
          <a:xfrm>
            <a:off x="7787824" y="7864219"/>
            <a:ext cx="545802" cy="520217"/>
            <a:chOff x="0" y="0"/>
            <a:chExt cx="812800" cy="774700"/>
          </a:xfrm>
        </p:grpSpPr>
        <p:sp>
          <p:nvSpPr>
            <p:cNvPr id="115" name="Freeform 62">
              <a:extLst>
                <a:ext uri="{FF2B5EF4-FFF2-40B4-BE49-F238E27FC236}">
                  <a16:creationId xmlns:a16="http://schemas.microsoft.com/office/drawing/2014/main" id="{F93320AF-1806-F347-87A8-37437019F0FD}"/>
                </a:ext>
              </a:extLst>
            </p:cNvPr>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116" name="TextBox 63">
              <a:extLst>
                <a:ext uri="{FF2B5EF4-FFF2-40B4-BE49-F238E27FC236}">
                  <a16:creationId xmlns:a16="http://schemas.microsoft.com/office/drawing/2014/main" id="{9D11C898-F8FF-0F92-9525-33BA08238BCE}"/>
                </a:ext>
              </a:extLst>
            </p:cNvPr>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117" name="Group 67">
            <a:extLst>
              <a:ext uri="{FF2B5EF4-FFF2-40B4-BE49-F238E27FC236}">
                <a16:creationId xmlns:a16="http://schemas.microsoft.com/office/drawing/2014/main" id="{82615255-1CF7-D599-E950-1224EB994568}"/>
              </a:ext>
            </a:extLst>
          </p:cNvPr>
          <p:cNvGrpSpPr/>
          <p:nvPr/>
        </p:nvGrpSpPr>
        <p:grpSpPr>
          <a:xfrm>
            <a:off x="8325175" y="7864219"/>
            <a:ext cx="545802" cy="520217"/>
            <a:chOff x="0" y="0"/>
            <a:chExt cx="812800" cy="774700"/>
          </a:xfrm>
        </p:grpSpPr>
        <p:sp>
          <p:nvSpPr>
            <p:cNvPr id="118" name="Freeform 68">
              <a:extLst>
                <a:ext uri="{FF2B5EF4-FFF2-40B4-BE49-F238E27FC236}">
                  <a16:creationId xmlns:a16="http://schemas.microsoft.com/office/drawing/2014/main" id="{3B67D7D3-7A9E-5242-1473-94B890101989}"/>
                </a:ext>
              </a:extLst>
            </p:cNvPr>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119" name="TextBox 69">
              <a:extLst>
                <a:ext uri="{FF2B5EF4-FFF2-40B4-BE49-F238E27FC236}">
                  <a16:creationId xmlns:a16="http://schemas.microsoft.com/office/drawing/2014/main" id="{BC08F587-E67A-2A7C-FDF6-0D4C2FDE7F8B}"/>
                </a:ext>
              </a:extLst>
            </p:cNvPr>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a:p>
          </p:txBody>
        </p:sp>
      </p:grpSp>
      <p:grpSp>
        <p:nvGrpSpPr>
          <p:cNvPr id="120" name="Group 67">
            <a:extLst>
              <a:ext uri="{FF2B5EF4-FFF2-40B4-BE49-F238E27FC236}">
                <a16:creationId xmlns:a16="http://schemas.microsoft.com/office/drawing/2014/main" id="{D98D7B87-6BDF-713B-4BC3-3948432BE850}"/>
              </a:ext>
            </a:extLst>
          </p:cNvPr>
          <p:cNvGrpSpPr/>
          <p:nvPr/>
        </p:nvGrpSpPr>
        <p:grpSpPr>
          <a:xfrm>
            <a:off x="8871099" y="7864219"/>
            <a:ext cx="545802" cy="520217"/>
            <a:chOff x="0" y="0"/>
            <a:chExt cx="812800" cy="774700"/>
          </a:xfrm>
        </p:grpSpPr>
        <p:sp>
          <p:nvSpPr>
            <p:cNvPr id="121" name="Freeform 68">
              <a:extLst>
                <a:ext uri="{FF2B5EF4-FFF2-40B4-BE49-F238E27FC236}">
                  <a16:creationId xmlns:a16="http://schemas.microsoft.com/office/drawing/2014/main" id="{2E88AB0D-C262-0E94-02E0-3473FDDFF05C}"/>
                </a:ext>
              </a:extLst>
            </p:cNvPr>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122" name="TextBox 69">
              <a:extLst>
                <a:ext uri="{FF2B5EF4-FFF2-40B4-BE49-F238E27FC236}">
                  <a16:creationId xmlns:a16="http://schemas.microsoft.com/office/drawing/2014/main" id="{440DF5EE-D388-0FFB-0B3C-A388E771B647}"/>
                </a:ext>
              </a:extLst>
            </p:cNvPr>
            <p:cNvSpPr txBox="1"/>
            <p:nvPr/>
          </p:nvSpPr>
          <p:spPr>
            <a:xfrm>
              <a:off x="228600" y="209550"/>
              <a:ext cx="355600" cy="400050"/>
            </a:xfrm>
            <a:prstGeom prst="rect">
              <a:avLst/>
            </a:prstGeom>
          </p:spPr>
          <p:txBody>
            <a:bodyPr lIns="50800" tIns="50800" rIns="50800" bIns="50800" rtlCol="0" anchor="ctr"/>
            <a:lstStyle/>
            <a:p>
              <a:pPr algn="ctr">
                <a:lnSpc>
                  <a:spcPts val="3359"/>
                </a:lnSpc>
              </a:pPr>
              <a:endParaRPr dirty="0"/>
            </a:p>
          </p:txBody>
        </p:sp>
      </p:grpSp>
      <p:grpSp>
        <p:nvGrpSpPr>
          <p:cNvPr id="123" name="Group 67">
            <a:extLst>
              <a:ext uri="{FF2B5EF4-FFF2-40B4-BE49-F238E27FC236}">
                <a16:creationId xmlns:a16="http://schemas.microsoft.com/office/drawing/2014/main" id="{6C5B9A8B-EAB0-32CD-DAAB-7B226C6D768E}"/>
              </a:ext>
            </a:extLst>
          </p:cNvPr>
          <p:cNvGrpSpPr/>
          <p:nvPr/>
        </p:nvGrpSpPr>
        <p:grpSpPr>
          <a:xfrm>
            <a:off x="7587281" y="7872196"/>
            <a:ext cx="2376440" cy="958214"/>
            <a:chOff x="-2236264" y="2741120"/>
            <a:chExt cx="3538958" cy="1426959"/>
          </a:xfrm>
        </p:grpSpPr>
        <p:sp>
          <p:nvSpPr>
            <p:cNvPr id="124" name="Freeform 68">
              <a:extLst>
                <a:ext uri="{FF2B5EF4-FFF2-40B4-BE49-F238E27FC236}">
                  <a16:creationId xmlns:a16="http://schemas.microsoft.com/office/drawing/2014/main" id="{07AA2361-49EE-A61B-B39F-9CED7BAD7BA1}"/>
                </a:ext>
              </a:extLst>
            </p:cNvPr>
            <p:cNvSpPr/>
            <p:nvPr/>
          </p:nvSpPr>
          <p:spPr>
            <a:xfrm>
              <a:off x="489894" y="274112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8C52FF"/>
            </a:solidFill>
          </p:spPr>
        </p:sp>
        <p:sp>
          <p:nvSpPr>
            <p:cNvPr id="125" name="TextBox 69">
              <a:extLst>
                <a:ext uri="{FF2B5EF4-FFF2-40B4-BE49-F238E27FC236}">
                  <a16:creationId xmlns:a16="http://schemas.microsoft.com/office/drawing/2014/main" id="{9C2EF10C-3BE5-5B27-2749-95F62C961AB2}"/>
                </a:ext>
              </a:extLst>
            </p:cNvPr>
            <p:cNvSpPr txBox="1"/>
            <p:nvPr/>
          </p:nvSpPr>
          <p:spPr>
            <a:xfrm>
              <a:off x="-2236264" y="3768028"/>
              <a:ext cx="355599" cy="400051"/>
            </a:xfrm>
            <a:prstGeom prst="rect">
              <a:avLst/>
            </a:prstGeom>
          </p:spPr>
          <p:txBody>
            <a:bodyPr lIns="50800" tIns="50800" rIns="50800" bIns="50800" rtlCol="0" anchor="ctr"/>
            <a:lstStyle/>
            <a:p>
              <a:pPr algn="ctr">
                <a:lnSpc>
                  <a:spcPts val="3359"/>
                </a:lnSpc>
              </a:pPr>
              <a:endParaRPr dirty="0"/>
            </a:p>
          </p:txBody>
        </p:sp>
      </p:grpSp>
      <p:sp>
        <p:nvSpPr>
          <p:cNvPr id="127" name="TextBox 126">
            <a:extLst>
              <a:ext uri="{FF2B5EF4-FFF2-40B4-BE49-F238E27FC236}">
                <a16:creationId xmlns:a16="http://schemas.microsoft.com/office/drawing/2014/main" id="{9191FBB4-D8C2-E978-E2AC-14962274EFC8}"/>
              </a:ext>
            </a:extLst>
          </p:cNvPr>
          <p:cNvSpPr txBox="1"/>
          <p:nvPr/>
        </p:nvSpPr>
        <p:spPr>
          <a:xfrm>
            <a:off x="7821841" y="8384436"/>
            <a:ext cx="4674958" cy="1004378"/>
          </a:xfrm>
          <a:prstGeom prst="rect">
            <a:avLst/>
          </a:prstGeom>
          <a:noFill/>
        </p:spPr>
        <p:txBody>
          <a:bodyPr wrap="square">
            <a:spAutoFit/>
          </a:bodyPr>
          <a:lstStyle/>
          <a:p>
            <a:pPr>
              <a:lnSpc>
                <a:spcPts val="3805"/>
              </a:lnSpc>
              <a:spcBef>
                <a:spcPct val="0"/>
              </a:spcBef>
            </a:pPr>
            <a:r>
              <a:rPr lang="en-US" sz="2400" dirty="0">
                <a:solidFill>
                  <a:srgbClr val="2D3880"/>
                </a:solidFill>
                <a:latin typeface="Glacial Indifference"/>
                <a:ea typeface="Glacial Indifference"/>
                <a:cs typeface="Glacial Indifference"/>
                <a:sym typeface="Glacial Indifference"/>
              </a:rPr>
              <a:t> </a:t>
            </a:r>
            <a:r>
              <a:rPr lang="en-US" sz="2400" b="1" dirty="0">
                <a:solidFill>
                  <a:srgbClr val="010101"/>
                </a:solidFill>
                <a:latin typeface="Lora"/>
                <a:ea typeface="Lora"/>
                <a:cs typeface="Lora"/>
                <a:sym typeface="Lora"/>
              </a:rPr>
              <a:t>7908472596</a:t>
            </a:r>
          </a:p>
          <a:p>
            <a:pPr marL="0" lvl="0" indent="0" algn="l">
              <a:lnSpc>
                <a:spcPts val="3805"/>
              </a:lnSpc>
              <a:spcBef>
                <a:spcPct val="0"/>
              </a:spcBef>
            </a:pPr>
            <a:r>
              <a:rPr lang="en-US" sz="2000" b="1" dirty="0">
                <a:solidFill>
                  <a:schemeClr val="tx1">
                    <a:lumMod val="95000"/>
                    <a:lumOff val="5000"/>
                  </a:schemeClr>
                </a:solidFill>
                <a:latin typeface="Lora" pitchFamily="2" charset="0"/>
                <a:ea typeface="Glacial Indifference"/>
                <a:cs typeface="Glacial Indifference"/>
                <a:sym typeface="Glacial Indifference"/>
              </a:rPr>
              <a:t>diptysaha7908@gmail.com</a:t>
            </a:r>
          </a:p>
        </p:txBody>
      </p:sp>
      <p:sp>
        <p:nvSpPr>
          <p:cNvPr id="129" name="TextBox 128">
            <a:extLst>
              <a:ext uri="{FF2B5EF4-FFF2-40B4-BE49-F238E27FC236}">
                <a16:creationId xmlns:a16="http://schemas.microsoft.com/office/drawing/2014/main" id="{EC9D1A0D-1FC9-04C8-4D3B-2C09085E12FD}"/>
              </a:ext>
            </a:extLst>
          </p:cNvPr>
          <p:cNvSpPr txBox="1"/>
          <p:nvPr/>
        </p:nvSpPr>
        <p:spPr>
          <a:xfrm flipH="1">
            <a:off x="7244444" y="7297443"/>
            <a:ext cx="3271156" cy="552587"/>
          </a:xfrm>
          <a:prstGeom prst="rect">
            <a:avLst/>
          </a:prstGeom>
          <a:noFill/>
        </p:spPr>
        <p:txBody>
          <a:bodyPr wrap="square">
            <a:spAutoFit/>
          </a:bodyPr>
          <a:lstStyle/>
          <a:p>
            <a:pPr marL="0" lvl="0" indent="0" algn="l">
              <a:lnSpc>
                <a:spcPts val="3805"/>
              </a:lnSpc>
              <a:spcBef>
                <a:spcPct val="0"/>
              </a:spcBef>
            </a:pPr>
            <a:r>
              <a:rPr lang="en-US" sz="2800" b="1" i="1" spc="-47" dirty="0">
                <a:solidFill>
                  <a:srgbClr val="010101"/>
                </a:solidFill>
                <a:latin typeface="Lora Bold Italics"/>
                <a:ea typeface="Lora Bold Italics"/>
                <a:cs typeface="Lora Bold Italics"/>
                <a:sym typeface="Lora Bold Italics"/>
              </a:rPr>
              <a:t>Dipty Saha</a:t>
            </a:r>
            <a:endParaRPr lang="en-US" sz="2800" b="1" dirty="0">
              <a:solidFill>
                <a:srgbClr val="2D3880"/>
              </a:solidFill>
              <a:latin typeface="Glacial Indifference Bold"/>
              <a:ea typeface="Glacial Indifference Bold"/>
              <a:cs typeface="Glacial Indifference Bold"/>
              <a:sym typeface="Glacial Indifference Bold"/>
            </a:endParaRPr>
          </a:p>
        </p:txBody>
      </p:sp>
      <p:pic>
        <p:nvPicPr>
          <p:cNvPr id="12" name="Picture 11">
            <a:extLst>
              <a:ext uri="{FF2B5EF4-FFF2-40B4-BE49-F238E27FC236}">
                <a16:creationId xmlns:a16="http://schemas.microsoft.com/office/drawing/2014/main" id="{19E76749-3045-D33D-4511-2C01A292C1DE}"/>
              </a:ext>
            </a:extLst>
          </p:cNvPr>
          <p:cNvPicPr>
            <a:picLocks noChangeAspect="1"/>
          </p:cNvPicPr>
          <p:nvPr/>
        </p:nvPicPr>
        <p:blipFill>
          <a:blip r:embed="rId11">
            <a:extLst>
              <a:ext uri="{28A0092B-C50C-407E-A947-70E740481C1C}">
                <a14:useLocalDpi xmlns:a14="http://schemas.microsoft.com/office/drawing/2010/main" val="0"/>
              </a:ext>
            </a:extLst>
          </a:blip>
          <a:srcRect l="41273" t="19629" r="26546" b="52675"/>
          <a:stretch/>
        </p:blipFill>
        <p:spPr>
          <a:xfrm>
            <a:off x="4960623" y="7233436"/>
            <a:ext cx="2057400" cy="2338731"/>
          </a:xfrm>
          <a:prstGeom prst="rect">
            <a:avLst/>
          </a:prstGeom>
        </p:spPr>
      </p:pic>
      <p:sp>
        <p:nvSpPr>
          <p:cNvPr id="16" name="Freeform 12">
            <a:extLst>
              <a:ext uri="{FF2B5EF4-FFF2-40B4-BE49-F238E27FC236}">
                <a16:creationId xmlns:a16="http://schemas.microsoft.com/office/drawing/2014/main" id="{02FB0EF3-F9BD-A1E7-367C-57C3781ABF31}"/>
              </a:ext>
            </a:extLst>
          </p:cNvPr>
          <p:cNvSpPr/>
          <p:nvPr/>
        </p:nvSpPr>
        <p:spPr>
          <a:xfrm>
            <a:off x="7452777" y="8504559"/>
            <a:ext cx="338281" cy="366372"/>
          </a:xfrm>
          <a:custGeom>
            <a:avLst/>
            <a:gdLst/>
            <a:ahLst/>
            <a:cxnLst/>
            <a:rect l="l" t="t" r="r" b="b"/>
            <a:pathLst>
              <a:path w="209414" h="209414">
                <a:moveTo>
                  <a:pt x="0" y="0"/>
                </a:moveTo>
                <a:lnTo>
                  <a:pt x="209414" y="0"/>
                </a:lnTo>
                <a:lnTo>
                  <a:pt x="209414" y="209414"/>
                </a:lnTo>
                <a:lnTo>
                  <a:pt x="0" y="209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dirty="0"/>
          </a:p>
        </p:txBody>
      </p:sp>
      <p:sp>
        <p:nvSpPr>
          <p:cNvPr id="17" name="Freeform 13">
            <a:extLst>
              <a:ext uri="{FF2B5EF4-FFF2-40B4-BE49-F238E27FC236}">
                <a16:creationId xmlns:a16="http://schemas.microsoft.com/office/drawing/2014/main" id="{3F64270C-4622-0F05-335C-9F25E5FAE0EE}"/>
              </a:ext>
            </a:extLst>
          </p:cNvPr>
          <p:cNvSpPr/>
          <p:nvPr/>
        </p:nvSpPr>
        <p:spPr>
          <a:xfrm>
            <a:off x="7400796" y="9030066"/>
            <a:ext cx="421045" cy="284859"/>
          </a:xfrm>
          <a:custGeom>
            <a:avLst/>
            <a:gdLst/>
            <a:ahLst/>
            <a:cxnLst/>
            <a:rect l="l" t="t" r="r" b="b"/>
            <a:pathLst>
              <a:path w="209414" h="149469">
                <a:moveTo>
                  <a:pt x="0" y="0"/>
                </a:moveTo>
                <a:lnTo>
                  <a:pt x="209414" y="0"/>
                </a:lnTo>
                <a:lnTo>
                  <a:pt x="209414" y="149469"/>
                </a:lnTo>
                <a:lnTo>
                  <a:pt x="0" y="14946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3628477"/>
            <a:chOff x="0" y="0"/>
            <a:chExt cx="24384000" cy="4837969"/>
          </a:xfrm>
        </p:grpSpPr>
        <p:pic>
          <p:nvPicPr>
            <p:cNvPr id="3" name="Picture 3"/>
            <p:cNvPicPr>
              <a:picLocks noChangeAspect="1"/>
            </p:cNvPicPr>
            <p:nvPr/>
          </p:nvPicPr>
          <p:blipFill>
            <a:blip r:embed="rId2"/>
            <a:srcRect t="49127" b="21092"/>
            <a:stretch>
              <a:fillRect/>
            </a:stretch>
          </p:blipFill>
          <p:spPr>
            <a:xfrm>
              <a:off x="0" y="0"/>
              <a:ext cx="24384000" cy="4837969"/>
            </a:xfrm>
            <a:prstGeom prst="rect">
              <a:avLst/>
            </a:prstGeom>
          </p:spPr>
        </p:pic>
      </p:grpSp>
      <p:grpSp>
        <p:nvGrpSpPr>
          <p:cNvPr id="4" name="Group 4"/>
          <p:cNvGrpSpPr/>
          <p:nvPr/>
        </p:nvGrpSpPr>
        <p:grpSpPr>
          <a:xfrm>
            <a:off x="1219198" y="3997562"/>
            <a:ext cx="16535402" cy="5413138"/>
            <a:chOff x="-80277" y="-47625"/>
            <a:chExt cx="4355003" cy="1425683"/>
          </a:xfrm>
        </p:grpSpPr>
        <p:sp>
          <p:nvSpPr>
            <p:cNvPr id="5" name="Freeform 5"/>
            <p:cNvSpPr/>
            <p:nvPr/>
          </p:nvSpPr>
          <p:spPr>
            <a:xfrm>
              <a:off x="-80277" y="0"/>
              <a:ext cx="4355003" cy="1378058"/>
            </a:xfrm>
            <a:custGeom>
              <a:avLst/>
              <a:gdLst/>
              <a:ahLst/>
              <a:cxnLst/>
              <a:rect l="l" t="t" r="r" b="b"/>
              <a:pathLst>
                <a:path w="4274726" h="1378058">
                  <a:moveTo>
                    <a:pt x="0" y="0"/>
                  </a:moveTo>
                  <a:lnTo>
                    <a:pt x="4274726" y="0"/>
                  </a:lnTo>
                  <a:lnTo>
                    <a:pt x="4274726" y="1378058"/>
                  </a:lnTo>
                  <a:lnTo>
                    <a:pt x="0" y="1378058"/>
                  </a:lnTo>
                  <a:close/>
                </a:path>
              </a:pathLst>
            </a:custGeom>
            <a:solidFill>
              <a:srgbClr val="ECECF3"/>
            </a:solidFill>
          </p:spPr>
          <p:txBody>
            <a:bodyPr/>
            <a:lstStyle/>
            <a:p>
              <a:endParaRPr lang="en-IN" dirty="0"/>
            </a:p>
          </p:txBody>
        </p:sp>
        <p:sp>
          <p:nvSpPr>
            <p:cNvPr id="6" name="TextBox 6"/>
            <p:cNvSpPr txBox="1"/>
            <p:nvPr/>
          </p:nvSpPr>
          <p:spPr>
            <a:xfrm>
              <a:off x="0" y="-47625"/>
              <a:ext cx="4274726" cy="1425683"/>
            </a:xfrm>
            <a:prstGeom prst="rect">
              <a:avLst/>
            </a:prstGeom>
          </p:spPr>
          <p:txBody>
            <a:bodyPr lIns="50800" tIns="50800" rIns="50800" bIns="50800" rtlCol="0" anchor="ctr"/>
            <a:lstStyle/>
            <a:p>
              <a:pPr algn="ctr">
                <a:lnSpc>
                  <a:spcPts val="3012"/>
                </a:lnSpc>
              </a:pPr>
              <a:endParaRPr/>
            </a:p>
          </p:txBody>
        </p:sp>
      </p:grpSp>
      <p:sp>
        <p:nvSpPr>
          <p:cNvPr id="9" name="TextBox 9"/>
          <p:cNvSpPr txBox="1"/>
          <p:nvPr/>
        </p:nvSpPr>
        <p:spPr>
          <a:xfrm>
            <a:off x="3164256" y="5809246"/>
            <a:ext cx="11959488" cy="1226820"/>
          </a:xfrm>
          <a:prstGeom prst="rect">
            <a:avLst/>
          </a:prstGeom>
        </p:spPr>
        <p:txBody>
          <a:bodyPr lIns="0" tIns="0" rIns="0" bIns="0" rtlCol="0" anchor="t">
            <a:spAutoFit/>
          </a:bodyPr>
          <a:lstStyle/>
          <a:p>
            <a:pPr marL="0" lvl="0" indent="0" algn="ctr">
              <a:lnSpc>
                <a:spcPts val="10080"/>
              </a:lnSpc>
              <a:spcBef>
                <a:spcPct val="0"/>
              </a:spcBef>
            </a:pPr>
            <a:r>
              <a:rPr lang="en-US" sz="7200" b="1" dirty="0">
                <a:solidFill>
                  <a:srgbClr val="2D3880"/>
                </a:solidFill>
                <a:latin typeface="+mj-lt"/>
                <a:ea typeface="Cormorant Garamond Bold Italics"/>
                <a:cs typeface="Cormorant Garamond Bold Italics"/>
                <a:sym typeface="Cormorant Garamond Bold Italics"/>
              </a:rPr>
              <a:t>Hello!!</a:t>
            </a:r>
          </a:p>
        </p:txBody>
      </p:sp>
      <p:sp>
        <p:nvSpPr>
          <p:cNvPr id="10" name="TextBox 10"/>
          <p:cNvSpPr txBox="1"/>
          <p:nvPr/>
        </p:nvSpPr>
        <p:spPr>
          <a:xfrm>
            <a:off x="3164256" y="7303981"/>
            <a:ext cx="11959488" cy="1529201"/>
          </a:xfrm>
          <a:prstGeom prst="rect">
            <a:avLst/>
          </a:prstGeom>
        </p:spPr>
        <p:txBody>
          <a:bodyPr lIns="0" tIns="0" rIns="0" bIns="0" rtlCol="0" anchor="t">
            <a:spAutoFit/>
          </a:bodyPr>
          <a:lstStyle/>
          <a:p>
            <a:pPr marL="0" lvl="0" indent="0" algn="ctr">
              <a:lnSpc>
                <a:spcPts val="4079"/>
              </a:lnSpc>
            </a:pPr>
            <a:r>
              <a:rPr lang="en-US" sz="2800" dirty="0">
                <a:solidFill>
                  <a:srgbClr val="002060"/>
                </a:solidFill>
                <a:latin typeface="+mj-lt"/>
                <a:ea typeface="Glacial Indifference"/>
                <a:cs typeface="Glacial Indifference"/>
                <a:sym typeface="Glacial Indifference"/>
              </a:rPr>
              <a:t>Warm greetings to all present. As we gather here today, we are excited to introduce our Capstone Case studied work, which aims to “S</a:t>
            </a:r>
            <a:r>
              <a:rPr lang="en-US" sz="2800" dirty="0">
                <a:solidFill>
                  <a:srgbClr val="002060"/>
                </a:solidFill>
                <a:latin typeface="+mj-lt"/>
              </a:rPr>
              <a:t>howcasing our innovative solutions and insights developed through this project."</a:t>
            </a:r>
            <a:endParaRPr lang="en-US" sz="2800" dirty="0">
              <a:solidFill>
                <a:srgbClr val="002060"/>
              </a:solidFill>
              <a:latin typeface="+mj-lt"/>
              <a:ea typeface="Glacial Indifference"/>
              <a:cs typeface="Glacial Indifference"/>
              <a:sym typeface="Glacial Indifference"/>
            </a:endParaRPr>
          </a:p>
        </p:txBody>
      </p:sp>
      <p:pic>
        <p:nvPicPr>
          <p:cNvPr id="11" name="Picture 10">
            <a:extLst>
              <a:ext uri="{FF2B5EF4-FFF2-40B4-BE49-F238E27FC236}">
                <a16:creationId xmlns:a16="http://schemas.microsoft.com/office/drawing/2014/main" id="{60FE5806-FC06-BFC4-9445-3BBCADA74F6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24800" y="4178388"/>
            <a:ext cx="2133600" cy="180331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5796756"/>
            <a:ext cx="5703543" cy="4490244"/>
          </a:xfrm>
          <a:custGeom>
            <a:avLst/>
            <a:gdLst/>
            <a:ahLst/>
            <a:cxnLst/>
            <a:rect l="l" t="t" r="r" b="b"/>
            <a:pathLst>
              <a:path w="5703543" h="4490244">
                <a:moveTo>
                  <a:pt x="0" y="4490244"/>
                </a:moveTo>
                <a:lnTo>
                  <a:pt x="5703543" y="4490244"/>
                </a:lnTo>
                <a:lnTo>
                  <a:pt x="5703543" y="0"/>
                </a:lnTo>
                <a:lnTo>
                  <a:pt x="0" y="0"/>
                </a:lnTo>
                <a:lnTo>
                  <a:pt x="0" y="4490244"/>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4587794" y="6483050"/>
            <a:ext cx="3700206" cy="3803950"/>
          </a:xfrm>
          <a:custGeom>
            <a:avLst/>
            <a:gdLst/>
            <a:ahLst/>
            <a:cxnLst/>
            <a:rect l="l" t="t" r="r" b="b"/>
            <a:pathLst>
              <a:path w="3700206" h="3803950">
                <a:moveTo>
                  <a:pt x="0" y="0"/>
                </a:moveTo>
                <a:lnTo>
                  <a:pt x="3700206" y="0"/>
                </a:lnTo>
                <a:lnTo>
                  <a:pt x="3700206" y="3803950"/>
                </a:lnTo>
                <a:lnTo>
                  <a:pt x="0" y="380395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524000" y="895350"/>
            <a:ext cx="13977623" cy="1174552"/>
          </a:xfrm>
          <a:prstGeom prst="rect">
            <a:avLst/>
          </a:prstGeom>
        </p:spPr>
        <p:txBody>
          <a:bodyPr wrap="square" lIns="0" tIns="0" rIns="0" bIns="0" rtlCol="0" anchor="t">
            <a:spAutoFit/>
          </a:bodyPr>
          <a:lstStyle/>
          <a:p>
            <a:pPr marL="0" lvl="0" indent="0" algn="ctr">
              <a:lnSpc>
                <a:spcPts val="10080"/>
              </a:lnSpc>
              <a:spcBef>
                <a:spcPct val="0"/>
              </a:spcBef>
            </a:pPr>
            <a:r>
              <a:rPr lang="en-US" sz="6000" b="1" dirty="0">
                <a:solidFill>
                  <a:srgbClr val="2D3880"/>
                </a:solidFill>
                <a:latin typeface="+mj-lt"/>
                <a:ea typeface="Cormorant Garamond Bold Italics"/>
                <a:cs typeface="Cormorant Garamond Bold Italics"/>
                <a:sym typeface="Cormorant Garamond Bold Italics"/>
              </a:rPr>
              <a:t>Agenda Overview</a:t>
            </a:r>
          </a:p>
        </p:txBody>
      </p:sp>
      <p:grpSp>
        <p:nvGrpSpPr>
          <p:cNvPr id="5" name="Group 5"/>
          <p:cNvGrpSpPr/>
          <p:nvPr/>
        </p:nvGrpSpPr>
        <p:grpSpPr>
          <a:xfrm>
            <a:off x="2786379" y="3702790"/>
            <a:ext cx="842787" cy="86812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C52FF"/>
            </a:solidFill>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3200" dirty="0">
                  <a:solidFill>
                    <a:srgbClr val="FFFFFF"/>
                  </a:solidFill>
                  <a:latin typeface="+mj-lt"/>
                  <a:ea typeface="Glacial Indifference"/>
                  <a:cs typeface="Glacial Indifference"/>
                  <a:sym typeface="Glacial Indifference"/>
                </a:rPr>
                <a:t>01</a:t>
              </a:r>
            </a:p>
          </p:txBody>
        </p:sp>
      </p:grpSp>
      <p:grpSp>
        <p:nvGrpSpPr>
          <p:cNvPr id="8" name="Group 8"/>
          <p:cNvGrpSpPr/>
          <p:nvPr/>
        </p:nvGrpSpPr>
        <p:grpSpPr>
          <a:xfrm>
            <a:off x="2786379" y="4734602"/>
            <a:ext cx="842787" cy="868124"/>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C52FF"/>
            </a:solidFill>
          </p:spPr>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3200" dirty="0">
                  <a:solidFill>
                    <a:srgbClr val="FFFFFF"/>
                  </a:solidFill>
                  <a:latin typeface="+mj-lt"/>
                  <a:ea typeface="Glacial Indifference"/>
                  <a:cs typeface="Glacial Indifference"/>
                  <a:sym typeface="Glacial Indifference"/>
                </a:rPr>
                <a:t>02</a:t>
              </a:r>
            </a:p>
          </p:txBody>
        </p:sp>
      </p:grpSp>
      <p:grpSp>
        <p:nvGrpSpPr>
          <p:cNvPr id="11" name="Group 11"/>
          <p:cNvGrpSpPr/>
          <p:nvPr/>
        </p:nvGrpSpPr>
        <p:grpSpPr>
          <a:xfrm>
            <a:off x="2786379" y="5717745"/>
            <a:ext cx="842787" cy="868123"/>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C52FF"/>
            </a:solidFill>
          </p:spPr>
        </p:sp>
        <p:sp>
          <p:nvSpPr>
            <p:cNvPr id="13" name="TextBox 13"/>
            <p:cNvSpPr txBox="1"/>
            <p:nvPr/>
          </p:nvSpPr>
          <p:spPr>
            <a:xfrm>
              <a:off x="76200" y="90246"/>
              <a:ext cx="660400" cy="646355"/>
            </a:xfrm>
            <a:prstGeom prst="rect">
              <a:avLst/>
            </a:prstGeom>
          </p:spPr>
          <p:txBody>
            <a:bodyPr lIns="50800" tIns="50800" rIns="50800" bIns="50800" rtlCol="0" anchor="ctr"/>
            <a:lstStyle/>
            <a:p>
              <a:pPr algn="ctr">
                <a:lnSpc>
                  <a:spcPts val="3920"/>
                </a:lnSpc>
              </a:pPr>
              <a:r>
                <a:rPr lang="en-US" sz="3200" dirty="0">
                  <a:solidFill>
                    <a:srgbClr val="FFFFFF"/>
                  </a:solidFill>
                  <a:latin typeface="+mj-lt"/>
                  <a:ea typeface="Glacial Indifference"/>
                  <a:cs typeface="Glacial Indifference"/>
                  <a:sym typeface="Glacial Indifference"/>
                </a:rPr>
                <a:t>03</a:t>
              </a:r>
            </a:p>
          </p:txBody>
        </p:sp>
      </p:grpSp>
      <p:grpSp>
        <p:nvGrpSpPr>
          <p:cNvPr id="14" name="Group 14"/>
          <p:cNvGrpSpPr/>
          <p:nvPr/>
        </p:nvGrpSpPr>
        <p:grpSpPr>
          <a:xfrm>
            <a:off x="9494202" y="3702790"/>
            <a:ext cx="842787" cy="97551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C52FF"/>
            </a:solidFill>
          </p:spPr>
        </p:sp>
        <p:sp>
          <p:nvSpPr>
            <p:cNvPr id="16" name="TextBox 16"/>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3200" dirty="0">
                  <a:solidFill>
                    <a:srgbClr val="FFFFFF"/>
                  </a:solidFill>
                  <a:latin typeface="+mj-lt"/>
                  <a:ea typeface="Glacial Indifference"/>
                  <a:cs typeface="Glacial Indifference"/>
                  <a:sym typeface="Glacial Indifference"/>
                </a:rPr>
                <a:t>04</a:t>
              </a:r>
            </a:p>
          </p:txBody>
        </p:sp>
      </p:grpSp>
      <p:grpSp>
        <p:nvGrpSpPr>
          <p:cNvPr id="17" name="Group 17"/>
          <p:cNvGrpSpPr/>
          <p:nvPr/>
        </p:nvGrpSpPr>
        <p:grpSpPr>
          <a:xfrm>
            <a:off x="9494202" y="4759939"/>
            <a:ext cx="842787" cy="842787"/>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C52FF"/>
            </a:solidFill>
          </p:spPr>
        </p:sp>
        <p:sp>
          <p:nvSpPr>
            <p:cNvPr id="19" name="TextBox 19"/>
            <p:cNvSpPr txBox="1"/>
            <p:nvPr/>
          </p:nvSpPr>
          <p:spPr>
            <a:xfrm>
              <a:off x="76200" y="124790"/>
              <a:ext cx="660400" cy="611810"/>
            </a:xfrm>
            <a:prstGeom prst="rect">
              <a:avLst/>
            </a:prstGeom>
          </p:spPr>
          <p:txBody>
            <a:bodyPr lIns="50800" tIns="50800" rIns="50800" bIns="50800" rtlCol="0" anchor="ctr"/>
            <a:lstStyle/>
            <a:p>
              <a:pPr algn="ctr">
                <a:lnSpc>
                  <a:spcPts val="3920"/>
                </a:lnSpc>
              </a:pPr>
              <a:r>
                <a:rPr lang="en-US" sz="3200" dirty="0">
                  <a:solidFill>
                    <a:srgbClr val="FFFFFF"/>
                  </a:solidFill>
                  <a:latin typeface="+mj-lt"/>
                  <a:ea typeface="Glacial Indifference"/>
                  <a:cs typeface="Glacial Indifference"/>
                  <a:sym typeface="Glacial Indifference"/>
                </a:rPr>
                <a:t>05</a:t>
              </a:r>
            </a:p>
          </p:txBody>
        </p:sp>
      </p:grpSp>
      <p:grpSp>
        <p:nvGrpSpPr>
          <p:cNvPr id="20" name="Group 20"/>
          <p:cNvGrpSpPr/>
          <p:nvPr/>
        </p:nvGrpSpPr>
        <p:grpSpPr>
          <a:xfrm>
            <a:off x="9494202" y="5796756"/>
            <a:ext cx="842787" cy="870744"/>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C52FF"/>
            </a:solidFill>
          </p:spPr>
        </p:sp>
        <p:sp>
          <p:nvSpPr>
            <p:cNvPr id="22" name="TextBox 22"/>
            <p:cNvSpPr txBox="1"/>
            <p:nvPr/>
          </p:nvSpPr>
          <p:spPr>
            <a:xfrm>
              <a:off x="76200" y="147971"/>
              <a:ext cx="660400" cy="588629"/>
            </a:xfrm>
            <a:prstGeom prst="rect">
              <a:avLst/>
            </a:prstGeom>
          </p:spPr>
          <p:txBody>
            <a:bodyPr lIns="50800" tIns="50800" rIns="50800" bIns="50800" rtlCol="0" anchor="ctr"/>
            <a:lstStyle/>
            <a:p>
              <a:pPr algn="ctr">
                <a:lnSpc>
                  <a:spcPts val="3920"/>
                </a:lnSpc>
              </a:pPr>
              <a:r>
                <a:rPr lang="en-US" sz="3200" dirty="0">
                  <a:solidFill>
                    <a:srgbClr val="FFFFFF"/>
                  </a:solidFill>
                  <a:latin typeface="+mj-lt"/>
                  <a:ea typeface="Glacial Indifference"/>
                  <a:cs typeface="Glacial Indifference"/>
                  <a:sym typeface="Glacial Indifference"/>
                </a:rPr>
                <a:t>06</a:t>
              </a:r>
            </a:p>
          </p:txBody>
        </p:sp>
      </p:grpSp>
      <p:sp>
        <p:nvSpPr>
          <p:cNvPr id="29" name="TextBox 29"/>
          <p:cNvSpPr txBox="1"/>
          <p:nvPr/>
        </p:nvSpPr>
        <p:spPr>
          <a:xfrm>
            <a:off x="3881166" y="3872089"/>
            <a:ext cx="4653234" cy="541174"/>
          </a:xfrm>
          <a:prstGeom prst="rect">
            <a:avLst/>
          </a:prstGeom>
        </p:spPr>
        <p:txBody>
          <a:bodyPr wrap="square" lIns="0" tIns="0" rIns="0" bIns="0" rtlCol="0" anchor="t">
            <a:spAutoFit/>
          </a:bodyPr>
          <a:lstStyle/>
          <a:p>
            <a:pPr algn="l">
              <a:lnSpc>
                <a:spcPts val="4480"/>
              </a:lnSpc>
            </a:pPr>
            <a:r>
              <a:rPr lang="en-US" sz="3200" dirty="0">
                <a:solidFill>
                  <a:srgbClr val="2D3880"/>
                </a:solidFill>
                <a:latin typeface="+mj-lt"/>
                <a:ea typeface="Glacial Indifference"/>
                <a:cs typeface="Glacial Indifference"/>
                <a:sym typeface="Glacial Indifference"/>
              </a:rPr>
              <a:t>Introduction</a:t>
            </a:r>
          </a:p>
        </p:txBody>
      </p:sp>
      <p:sp>
        <p:nvSpPr>
          <p:cNvPr id="30" name="TextBox 30"/>
          <p:cNvSpPr txBox="1"/>
          <p:nvPr/>
        </p:nvSpPr>
        <p:spPr>
          <a:xfrm>
            <a:off x="3708177" y="4889334"/>
            <a:ext cx="5707013" cy="541174"/>
          </a:xfrm>
          <a:prstGeom prst="rect">
            <a:avLst/>
          </a:prstGeom>
        </p:spPr>
        <p:txBody>
          <a:bodyPr wrap="square" lIns="0" tIns="0" rIns="0" bIns="0" rtlCol="0" anchor="t">
            <a:spAutoFit/>
          </a:bodyPr>
          <a:lstStyle/>
          <a:p>
            <a:pPr algn="l">
              <a:lnSpc>
                <a:spcPts val="4480"/>
              </a:lnSpc>
            </a:pPr>
            <a:r>
              <a:rPr lang="en-US" sz="3200" dirty="0">
                <a:solidFill>
                  <a:srgbClr val="2D3880"/>
                </a:solidFill>
                <a:latin typeface="+mj-lt"/>
                <a:ea typeface="Glacial Indifference"/>
                <a:cs typeface="Glacial Indifference"/>
                <a:sym typeface="Glacial Indifference"/>
              </a:rPr>
              <a:t> Axis internet banking overview</a:t>
            </a:r>
          </a:p>
        </p:txBody>
      </p:sp>
      <p:sp>
        <p:nvSpPr>
          <p:cNvPr id="31" name="TextBox 31"/>
          <p:cNvSpPr txBox="1"/>
          <p:nvPr/>
        </p:nvSpPr>
        <p:spPr>
          <a:xfrm>
            <a:off x="3708178" y="5796756"/>
            <a:ext cx="5435822" cy="541174"/>
          </a:xfrm>
          <a:prstGeom prst="rect">
            <a:avLst/>
          </a:prstGeom>
        </p:spPr>
        <p:txBody>
          <a:bodyPr wrap="square" lIns="0" tIns="0" rIns="0" bIns="0" rtlCol="0" anchor="t">
            <a:spAutoFit/>
          </a:bodyPr>
          <a:lstStyle/>
          <a:p>
            <a:pPr algn="l">
              <a:lnSpc>
                <a:spcPts val="4480"/>
              </a:lnSpc>
            </a:pPr>
            <a:r>
              <a:rPr lang="en-US" sz="3200" dirty="0">
                <a:solidFill>
                  <a:srgbClr val="2D3880"/>
                </a:solidFill>
                <a:latin typeface="+mj-lt"/>
                <a:ea typeface="Glacial Indifference"/>
                <a:cs typeface="Glacial Indifference"/>
                <a:sym typeface="Glacial Indifference"/>
              </a:rPr>
              <a:t> SQL project overview</a:t>
            </a:r>
          </a:p>
        </p:txBody>
      </p:sp>
      <p:sp>
        <p:nvSpPr>
          <p:cNvPr id="32" name="TextBox 32"/>
          <p:cNvSpPr txBox="1"/>
          <p:nvPr/>
        </p:nvSpPr>
        <p:spPr>
          <a:xfrm>
            <a:off x="10668001" y="3906777"/>
            <a:ext cx="5715000" cy="541174"/>
          </a:xfrm>
          <a:prstGeom prst="rect">
            <a:avLst/>
          </a:prstGeom>
        </p:spPr>
        <p:txBody>
          <a:bodyPr wrap="square" lIns="0" tIns="0" rIns="0" bIns="0" rtlCol="0" anchor="t">
            <a:spAutoFit/>
          </a:bodyPr>
          <a:lstStyle/>
          <a:p>
            <a:pPr algn="l">
              <a:lnSpc>
                <a:spcPts val="4480"/>
              </a:lnSpc>
            </a:pPr>
            <a:r>
              <a:rPr lang="en-US" sz="3200" dirty="0">
                <a:solidFill>
                  <a:srgbClr val="2D3880"/>
                </a:solidFill>
                <a:latin typeface="+mj-lt"/>
                <a:ea typeface="Glacial Indifference"/>
                <a:cs typeface="Glacial Indifference"/>
                <a:sym typeface="Glacial Indifference"/>
              </a:rPr>
              <a:t>Selenium overview</a:t>
            </a:r>
          </a:p>
        </p:txBody>
      </p:sp>
      <p:sp>
        <p:nvSpPr>
          <p:cNvPr id="33" name="TextBox 33"/>
          <p:cNvSpPr txBox="1"/>
          <p:nvPr/>
        </p:nvSpPr>
        <p:spPr>
          <a:xfrm>
            <a:off x="10668000" y="4921614"/>
            <a:ext cx="4833621" cy="541174"/>
          </a:xfrm>
          <a:prstGeom prst="rect">
            <a:avLst/>
          </a:prstGeom>
        </p:spPr>
        <p:txBody>
          <a:bodyPr wrap="square" lIns="0" tIns="0" rIns="0" bIns="0" rtlCol="0" anchor="t">
            <a:spAutoFit/>
          </a:bodyPr>
          <a:lstStyle/>
          <a:p>
            <a:pPr algn="l">
              <a:lnSpc>
                <a:spcPts val="4480"/>
              </a:lnSpc>
            </a:pPr>
            <a:r>
              <a:rPr lang="en-US" sz="3200" dirty="0">
                <a:solidFill>
                  <a:srgbClr val="2D3880"/>
                </a:solidFill>
                <a:latin typeface="+mj-lt"/>
                <a:ea typeface="Glacial Indifference"/>
                <a:cs typeface="Glacial Indifference"/>
                <a:sym typeface="Glacial Indifference"/>
              </a:rPr>
              <a:t>Indigo application testing</a:t>
            </a:r>
          </a:p>
        </p:txBody>
      </p:sp>
      <p:sp>
        <p:nvSpPr>
          <p:cNvPr id="34" name="TextBox 34"/>
          <p:cNvSpPr txBox="1"/>
          <p:nvPr/>
        </p:nvSpPr>
        <p:spPr>
          <a:xfrm>
            <a:off x="10668000" y="5955276"/>
            <a:ext cx="3782418" cy="541174"/>
          </a:xfrm>
          <a:prstGeom prst="rect">
            <a:avLst/>
          </a:prstGeom>
        </p:spPr>
        <p:txBody>
          <a:bodyPr wrap="square" lIns="0" tIns="0" rIns="0" bIns="0" rtlCol="0" anchor="t">
            <a:spAutoFit/>
          </a:bodyPr>
          <a:lstStyle/>
          <a:p>
            <a:pPr algn="l">
              <a:lnSpc>
                <a:spcPts val="4480"/>
              </a:lnSpc>
            </a:pPr>
            <a:r>
              <a:rPr lang="en-US" sz="3200" dirty="0">
                <a:solidFill>
                  <a:srgbClr val="2D3880"/>
                </a:solidFill>
                <a:latin typeface="+mj-lt"/>
                <a:ea typeface="Glacial Indifference"/>
                <a:cs typeface="Glacial Indifference"/>
                <a:sym typeface="Glacial Indifference"/>
              </a:rPr>
              <a:t>Conclusion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p:cNvSpPr txBox="1"/>
          <p:nvPr/>
        </p:nvSpPr>
        <p:spPr>
          <a:xfrm>
            <a:off x="1676400" y="647700"/>
            <a:ext cx="5486400" cy="1068754"/>
          </a:xfrm>
          <a:prstGeom prst="rect">
            <a:avLst/>
          </a:prstGeom>
        </p:spPr>
        <p:txBody>
          <a:bodyPr wrap="square" lIns="0" tIns="0" rIns="0" bIns="0" rtlCol="0" anchor="t">
            <a:spAutoFit/>
          </a:bodyPr>
          <a:lstStyle/>
          <a:p>
            <a:pPr marL="0" lvl="0" indent="0" algn="l">
              <a:lnSpc>
                <a:spcPts val="9000"/>
              </a:lnSpc>
            </a:pPr>
            <a:r>
              <a:rPr lang="en-US" sz="6000" b="1" dirty="0">
                <a:solidFill>
                  <a:srgbClr val="2D3880"/>
                </a:solidFill>
                <a:latin typeface="+mj-lt"/>
                <a:ea typeface="Cormorant Garamond Bold Italics"/>
                <a:cs typeface="Cormorant Garamond Bold Italics"/>
                <a:sym typeface="Cormorant Garamond Bold Italics"/>
              </a:rPr>
              <a:t>Introduction</a:t>
            </a:r>
          </a:p>
        </p:txBody>
      </p:sp>
      <p:sp>
        <p:nvSpPr>
          <p:cNvPr id="7" name="TextBox 7"/>
          <p:cNvSpPr txBox="1"/>
          <p:nvPr/>
        </p:nvSpPr>
        <p:spPr>
          <a:xfrm>
            <a:off x="457200" y="1943100"/>
            <a:ext cx="7620000" cy="7850098"/>
          </a:xfrm>
          <a:prstGeom prst="rect">
            <a:avLst/>
          </a:prstGeom>
        </p:spPr>
        <p:txBody>
          <a:bodyPr wrap="square" lIns="0" tIns="0" rIns="0" bIns="0" rtlCol="0" anchor="t">
            <a:spAutoFit/>
          </a:bodyPr>
          <a:lstStyle/>
          <a:p>
            <a:pPr marL="0" lvl="0" indent="0" algn="l">
              <a:lnSpc>
                <a:spcPts val="4079"/>
              </a:lnSpc>
            </a:pPr>
            <a:r>
              <a:rPr lang="en-US" sz="2800" dirty="0">
                <a:solidFill>
                  <a:srgbClr val="002060"/>
                </a:solidFill>
                <a:effectLst/>
                <a:latin typeface="+mj-lt"/>
              </a:rPr>
              <a:t>In this presentation, we will explore the test cases for various functionalities within the Axis Bank internet banking platform and Indigo website one way flight feature  Our goal is to ensure that each aspect of the banking and Indigo application is thoroughly tested for functionality, performance, and user experience. By utilizing SQL's powerful querying capabilities, we aim to enhance data retrieval processes, improve decision-making, and ensure compliance with regulatory standards in customer data management. By leveraging Selenium with Java, we can simulate user actions, validate input fields, and streamline the testing process, ultimately ensuring a robust and user-friendly application.</a:t>
            </a:r>
            <a:endParaRPr lang="en-US" sz="2800" dirty="0">
              <a:solidFill>
                <a:srgbClr val="002060"/>
              </a:solidFill>
              <a:latin typeface="+mj-lt"/>
              <a:ea typeface="Glacial Indifference"/>
              <a:cs typeface="Glacial Indifference"/>
              <a:sym typeface="Glacial Indifference"/>
            </a:endParaRPr>
          </a:p>
        </p:txBody>
      </p:sp>
      <p:pic>
        <p:nvPicPr>
          <p:cNvPr id="12" name="Picture 11">
            <a:extLst>
              <a:ext uri="{FF2B5EF4-FFF2-40B4-BE49-F238E27FC236}">
                <a16:creationId xmlns:a16="http://schemas.microsoft.com/office/drawing/2014/main" id="{ACB2B499-4F43-A9D3-C948-B0D9E6EC15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29600" y="-37957"/>
            <a:ext cx="10058400" cy="1032495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6934200" cy="10287000"/>
            <a:chOff x="0" y="0"/>
            <a:chExt cx="1667662" cy="2709333"/>
          </a:xfrm>
        </p:grpSpPr>
        <p:sp>
          <p:nvSpPr>
            <p:cNvPr id="3" name="Freeform 3"/>
            <p:cNvSpPr/>
            <p:nvPr/>
          </p:nvSpPr>
          <p:spPr>
            <a:xfrm>
              <a:off x="0" y="0"/>
              <a:ext cx="1667662" cy="2709333"/>
            </a:xfrm>
            <a:custGeom>
              <a:avLst/>
              <a:gdLst/>
              <a:ahLst/>
              <a:cxnLst/>
              <a:rect l="l" t="t" r="r" b="b"/>
              <a:pathLst>
                <a:path w="1667662" h="2709333">
                  <a:moveTo>
                    <a:pt x="0" y="0"/>
                  </a:moveTo>
                  <a:lnTo>
                    <a:pt x="1667662" y="0"/>
                  </a:lnTo>
                  <a:lnTo>
                    <a:pt x="1667662" y="2709333"/>
                  </a:lnTo>
                  <a:lnTo>
                    <a:pt x="0" y="2709333"/>
                  </a:lnTo>
                  <a:close/>
                </a:path>
              </a:pathLst>
            </a:custGeom>
            <a:solidFill>
              <a:srgbClr val="9D9DE4"/>
            </a:solidFill>
          </p:spPr>
        </p:sp>
        <p:sp>
          <p:nvSpPr>
            <p:cNvPr id="4" name="TextBox 4"/>
            <p:cNvSpPr txBox="1"/>
            <p:nvPr/>
          </p:nvSpPr>
          <p:spPr>
            <a:xfrm>
              <a:off x="0" y="-57150"/>
              <a:ext cx="1667662" cy="2766483"/>
            </a:xfrm>
            <a:prstGeom prst="rect">
              <a:avLst/>
            </a:prstGeom>
          </p:spPr>
          <p:txBody>
            <a:bodyPr lIns="50800" tIns="50800" rIns="50800" bIns="50800" rtlCol="0" anchor="ctr"/>
            <a:lstStyle/>
            <a:p>
              <a:pPr algn="ctr">
                <a:lnSpc>
                  <a:spcPts val="3359"/>
                </a:lnSpc>
              </a:pPr>
              <a:endParaRPr/>
            </a:p>
          </p:txBody>
        </p:sp>
      </p:grpSp>
      <p:sp>
        <p:nvSpPr>
          <p:cNvPr id="8" name="TextBox 8"/>
          <p:cNvSpPr txBox="1"/>
          <p:nvPr/>
        </p:nvSpPr>
        <p:spPr>
          <a:xfrm>
            <a:off x="7543800" y="-216991"/>
            <a:ext cx="11049000" cy="3377078"/>
          </a:xfrm>
          <a:prstGeom prst="rect">
            <a:avLst/>
          </a:prstGeom>
        </p:spPr>
        <p:txBody>
          <a:bodyPr wrap="square" lIns="0" tIns="0" rIns="0" bIns="0" rtlCol="0" anchor="t">
            <a:spAutoFit/>
          </a:bodyPr>
          <a:lstStyle/>
          <a:p>
            <a:pPr marL="0" lvl="0" indent="0" algn="l">
              <a:lnSpc>
                <a:spcPts val="9000"/>
              </a:lnSpc>
            </a:pPr>
            <a:r>
              <a:rPr lang="en-US" sz="6000" b="1" dirty="0">
                <a:solidFill>
                  <a:srgbClr val="002060"/>
                </a:solidFill>
                <a:latin typeface="+mj-lt"/>
                <a:ea typeface="Glacial Indifference"/>
                <a:cs typeface="Glacial Indifference"/>
                <a:sym typeface="Glacial Indifference"/>
              </a:rPr>
              <a:t>Axis internet banking overview</a:t>
            </a:r>
            <a:br>
              <a:rPr lang="en-US" sz="6000" dirty="0">
                <a:solidFill>
                  <a:srgbClr val="2D3880"/>
                </a:solidFill>
                <a:latin typeface="+mj-lt"/>
                <a:ea typeface="Glacial Indifference"/>
                <a:cs typeface="Glacial Indifference"/>
                <a:sym typeface="Glacial Indifference"/>
              </a:rPr>
            </a:br>
            <a:r>
              <a:rPr lang="en-US" sz="6000" dirty="0">
                <a:solidFill>
                  <a:srgbClr val="2D3880"/>
                </a:solidFill>
                <a:latin typeface="+mj-lt"/>
                <a:ea typeface="Glacial Indifference"/>
                <a:cs typeface="Glacial Indifference"/>
                <a:sym typeface="Glacial Indifference"/>
              </a:rPr>
              <a:t>     </a:t>
            </a:r>
            <a:r>
              <a:rPr lang="en-US" sz="5400" dirty="0">
                <a:solidFill>
                  <a:srgbClr val="2D3880"/>
                </a:solidFill>
                <a:latin typeface="+mj-lt"/>
                <a:ea typeface="Glacial Indifference"/>
                <a:cs typeface="Glacial Indifference"/>
                <a:sym typeface="Glacial Indifference"/>
              </a:rPr>
              <a:t>(</a:t>
            </a:r>
            <a:r>
              <a:rPr lang="en-IN" sz="5400" dirty="0">
                <a:solidFill>
                  <a:srgbClr val="002060"/>
                </a:solidFill>
                <a:effectLst/>
                <a:latin typeface="+mj-lt"/>
              </a:rPr>
              <a:t>FastTag Corporate Login)</a:t>
            </a:r>
            <a:br>
              <a:rPr lang="en-US" sz="5400" dirty="0">
                <a:solidFill>
                  <a:srgbClr val="2D3880"/>
                </a:solidFill>
                <a:latin typeface="+mj-lt"/>
                <a:ea typeface="Glacial Indifference"/>
                <a:cs typeface="Glacial Indifference"/>
                <a:sym typeface="Glacial Indifference"/>
              </a:rPr>
            </a:br>
            <a:endParaRPr lang="en-US" sz="5400" b="1" i="1" dirty="0">
              <a:solidFill>
                <a:srgbClr val="FFFFFF"/>
              </a:solidFill>
              <a:latin typeface="+mj-lt"/>
              <a:ea typeface="Cormorant Garamond Bold Italics"/>
              <a:cs typeface="Cormorant Garamond Bold Italics"/>
              <a:sym typeface="Cormorant Garamond Bold Italics"/>
            </a:endParaRPr>
          </a:p>
        </p:txBody>
      </p:sp>
      <p:sp>
        <p:nvSpPr>
          <p:cNvPr id="10" name="TextBox 10"/>
          <p:cNvSpPr txBox="1"/>
          <p:nvPr/>
        </p:nvSpPr>
        <p:spPr>
          <a:xfrm>
            <a:off x="8610600" y="2552700"/>
            <a:ext cx="9677400" cy="8599765"/>
          </a:xfrm>
          <a:prstGeom prst="rect">
            <a:avLst/>
          </a:prstGeom>
        </p:spPr>
        <p:txBody>
          <a:bodyPr wrap="square" lIns="0" tIns="0" rIns="0" bIns="0" rtlCol="0" anchor="t">
            <a:spAutoFit/>
          </a:bodyPr>
          <a:lstStyle/>
          <a:p>
            <a:pPr marL="457200" indent="-457200">
              <a:buFont typeface="Wingdings" panose="05000000000000000000" pitchFamily="2" charset="2"/>
              <a:buChar char="v"/>
            </a:pPr>
            <a:r>
              <a:rPr lang="en-US" sz="2800" b="1" dirty="0">
                <a:solidFill>
                  <a:srgbClr val="002060"/>
                </a:solidFill>
                <a:latin typeface="+mj-lt"/>
              </a:rPr>
              <a:t>Motto:”</a:t>
            </a:r>
            <a:r>
              <a:rPr lang="en-US" sz="2800" b="1" dirty="0">
                <a:solidFill>
                  <a:srgbClr val="002060"/>
                </a:solidFill>
                <a:effectLst/>
                <a:latin typeface="+mj-lt"/>
              </a:rPr>
              <a:t> Introduce the project’s goal of ensuring secure and reliable access via OTP and username login.”</a:t>
            </a:r>
          </a:p>
          <a:p>
            <a:endParaRPr lang="en-IN" sz="2800" dirty="0">
              <a:solidFill>
                <a:srgbClr val="002060"/>
              </a:solidFill>
              <a:effectLst/>
              <a:latin typeface="+mj-lt"/>
            </a:endParaRPr>
          </a:p>
          <a:p>
            <a:r>
              <a:rPr lang="en-IN" sz="2800" b="1" dirty="0">
                <a:solidFill>
                  <a:srgbClr val="002060"/>
                </a:solidFill>
                <a:effectLst/>
                <a:latin typeface="+mj-lt"/>
              </a:rPr>
              <a:t>Key Features Tested</a:t>
            </a:r>
            <a:r>
              <a:rPr lang="en-IN" sz="2800" dirty="0">
                <a:solidFill>
                  <a:srgbClr val="002060"/>
                </a:solidFill>
                <a:effectLst/>
                <a:latin typeface="+mj-lt"/>
              </a:rPr>
              <a:t>:</a:t>
            </a:r>
          </a:p>
          <a:p>
            <a:pPr marL="0" indent="0">
              <a:buNone/>
            </a:pPr>
            <a:r>
              <a:rPr lang="en-IN" sz="2800" dirty="0">
                <a:solidFill>
                  <a:srgbClr val="002060"/>
                </a:solidFill>
                <a:latin typeface="+mj-lt"/>
              </a:rPr>
              <a:t>     1) </a:t>
            </a:r>
            <a:r>
              <a:rPr lang="en-IN" sz="2800" dirty="0">
                <a:solidFill>
                  <a:srgbClr val="002060"/>
                </a:solidFill>
                <a:effectLst/>
                <a:latin typeface="+mj-lt"/>
              </a:rPr>
              <a:t>Login with OTP: Verification of mobile number, vehicle number, wallet id, OTP generation and  its validation processes.</a:t>
            </a:r>
          </a:p>
          <a:p>
            <a:pPr marL="0" indent="0">
              <a:buNone/>
            </a:pPr>
            <a:r>
              <a:rPr lang="en-IN" sz="2800" dirty="0">
                <a:solidFill>
                  <a:srgbClr val="002060"/>
                </a:solidFill>
                <a:effectLst/>
                <a:latin typeface="+mj-lt"/>
              </a:rPr>
              <a:t>     2) Login with Username: Verification of username, password, verification code along with virtual keyboard.</a:t>
            </a:r>
          </a:p>
          <a:p>
            <a:pPr marL="0" indent="0">
              <a:buNone/>
            </a:pPr>
            <a:endParaRPr lang="en-IN" sz="2800" dirty="0">
              <a:solidFill>
                <a:srgbClr val="002060"/>
              </a:solidFill>
              <a:latin typeface="+mj-lt"/>
            </a:endParaRPr>
          </a:p>
          <a:p>
            <a:pPr marL="457200" indent="-457200">
              <a:buFont typeface="Arial" panose="020B0604020202020204" pitchFamily="34" charset="0"/>
              <a:buChar char="•"/>
            </a:pPr>
            <a:r>
              <a:rPr lang="en-US" sz="2800" dirty="0">
                <a:solidFill>
                  <a:srgbClr val="002060"/>
                </a:solidFill>
                <a:effectLst/>
                <a:latin typeface="+mj-lt"/>
              </a:rPr>
              <a:t>We have checked with different environments for high traffic, different device configurations, and network conditions.</a:t>
            </a:r>
          </a:p>
          <a:p>
            <a:pPr marL="0" indent="0">
              <a:buNone/>
            </a:pPr>
            <a:endParaRPr lang="en-IN" sz="2800" dirty="0">
              <a:solidFill>
                <a:srgbClr val="002060"/>
              </a:solidFill>
              <a:effectLst/>
              <a:latin typeface="+mj-lt"/>
            </a:endParaRPr>
          </a:p>
          <a:p>
            <a:pPr marL="457200" indent="-457200">
              <a:buFont typeface="Arial" panose="020B0604020202020204" pitchFamily="34" charset="0"/>
              <a:buChar char="•"/>
            </a:pPr>
            <a:r>
              <a:rPr lang="en-US" sz="2800" dirty="0">
                <a:solidFill>
                  <a:srgbClr val="002060"/>
                </a:solidFill>
                <a:latin typeface="+mj-lt"/>
              </a:rPr>
              <a:t>We have</a:t>
            </a:r>
            <a:r>
              <a:rPr lang="en-US" sz="2800" dirty="0">
                <a:solidFill>
                  <a:srgbClr val="002060"/>
                </a:solidFill>
                <a:effectLst/>
                <a:latin typeface="+mj-lt"/>
              </a:rPr>
              <a:t>140 test cases for </a:t>
            </a:r>
            <a:r>
              <a:rPr lang="en-US" sz="2800" dirty="0">
                <a:solidFill>
                  <a:srgbClr val="002060"/>
                </a:solidFill>
                <a:latin typeface="+mj-lt"/>
              </a:rPr>
              <a:t>username c</a:t>
            </a:r>
            <a:r>
              <a:rPr lang="en-US" sz="2800" dirty="0">
                <a:solidFill>
                  <a:srgbClr val="002060"/>
                </a:solidFill>
                <a:effectLst/>
                <a:latin typeface="+mj-lt"/>
              </a:rPr>
              <a:t>overing positive, negative, and performance scenarios.</a:t>
            </a:r>
          </a:p>
          <a:p>
            <a:pPr marL="0" indent="0">
              <a:buNone/>
            </a:pPr>
            <a:endParaRPr lang="en-US" sz="2800" dirty="0">
              <a:solidFill>
                <a:srgbClr val="002060"/>
              </a:solidFill>
              <a:effectLst/>
              <a:latin typeface="+mj-lt"/>
            </a:endParaRPr>
          </a:p>
          <a:p>
            <a:pPr marL="457200" indent="-457200">
              <a:buFont typeface="Arial" panose="020B0604020202020204" pitchFamily="34" charset="0"/>
              <a:buChar char="•"/>
            </a:pPr>
            <a:r>
              <a:rPr lang="en-US" sz="2800" dirty="0">
                <a:solidFill>
                  <a:srgbClr val="002060"/>
                </a:solidFill>
                <a:latin typeface="+mj-lt"/>
              </a:rPr>
              <a:t>We have 27</a:t>
            </a:r>
            <a:r>
              <a:rPr lang="en-US" sz="2800" dirty="0">
                <a:solidFill>
                  <a:srgbClr val="002060"/>
                </a:solidFill>
                <a:effectLst/>
                <a:latin typeface="+mj-lt"/>
              </a:rPr>
              <a:t> test cases for OTP covering positive, negative, and performance scenarios.</a:t>
            </a:r>
            <a:endParaRPr lang="en-IN" sz="2800" dirty="0">
              <a:solidFill>
                <a:srgbClr val="002060"/>
              </a:solidFill>
              <a:effectLst/>
              <a:latin typeface="+mj-lt"/>
            </a:endParaRPr>
          </a:p>
          <a:p>
            <a:endParaRPr lang="en-IN" sz="2800" dirty="0">
              <a:solidFill>
                <a:srgbClr val="002060"/>
              </a:solidFill>
              <a:effectLst/>
              <a:latin typeface="+mj-lt"/>
            </a:endParaRPr>
          </a:p>
          <a:p>
            <a:endParaRPr lang="en-IN" sz="2800" dirty="0">
              <a:solidFill>
                <a:srgbClr val="002060"/>
              </a:solidFill>
              <a:latin typeface="+mj-lt"/>
            </a:endParaRPr>
          </a:p>
          <a:p>
            <a:pPr marL="0" lvl="0" indent="0" algn="l">
              <a:lnSpc>
                <a:spcPts val="4079"/>
              </a:lnSpc>
            </a:pPr>
            <a:endParaRPr lang="en-US" sz="2800" dirty="0">
              <a:solidFill>
                <a:srgbClr val="2D3880"/>
              </a:solidFill>
              <a:latin typeface="+mj-lt"/>
              <a:ea typeface="Glacial Indifference"/>
              <a:cs typeface="Glacial Indifference"/>
              <a:sym typeface="Glacial Indifference"/>
            </a:endParaRPr>
          </a:p>
        </p:txBody>
      </p:sp>
      <p:pic>
        <p:nvPicPr>
          <p:cNvPr id="15" name="Picture 14">
            <a:extLst>
              <a:ext uri="{FF2B5EF4-FFF2-40B4-BE49-F238E27FC236}">
                <a16:creationId xmlns:a16="http://schemas.microsoft.com/office/drawing/2014/main" id="{4B1C6A82-1A8A-FD6A-EE63-3E6E76E4C1B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39084" y="0"/>
            <a:ext cx="2133600" cy="1861029"/>
          </a:xfrm>
          <a:prstGeom prst="rect">
            <a:avLst/>
          </a:prstGeom>
        </p:spPr>
      </p:pic>
      <p:pic>
        <p:nvPicPr>
          <p:cNvPr id="17" name="Picture 16">
            <a:extLst>
              <a:ext uri="{FF2B5EF4-FFF2-40B4-BE49-F238E27FC236}">
                <a16:creationId xmlns:a16="http://schemas.microsoft.com/office/drawing/2014/main" id="{D9E3DA9F-207A-F7DA-EE77-CEF844C06035}"/>
              </a:ext>
            </a:extLst>
          </p:cNvPr>
          <p:cNvPicPr>
            <a:picLocks noChangeAspect="1"/>
          </p:cNvPicPr>
          <p:nvPr/>
        </p:nvPicPr>
        <p:blipFill>
          <a:blip r:embed="rId3"/>
          <a:stretch>
            <a:fillRect/>
          </a:stretch>
        </p:blipFill>
        <p:spPr>
          <a:xfrm>
            <a:off x="105969" y="2857500"/>
            <a:ext cx="8199831" cy="6096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56231F-D65B-161B-CC1D-E1BF2DACE57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F95E3D8-2C0B-7837-1EBF-F5C55C4D70A7}"/>
              </a:ext>
            </a:extLst>
          </p:cNvPr>
          <p:cNvGrpSpPr/>
          <p:nvPr/>
        </p:nvGrpSpPr>
        <p:grpSpPr>
          <a:xfrm>
            <a:off x="0" y="0"/>
            <a:ext cx="6934200" cy="10287000"/>
            <a:chOff x="0" y="0"/>
            <a:chExt cx="1667662" cy="2709333"/>
          </a:xfrm>
        </p:grpSpPr>
        <p:sp>
          <p:nvSpPr>
            <p:cNvPr id="3" name="Freeform 3">
              <a:extLst>
                <a:ext uri="{FF2B5EF4-FFF2-40B4-BE49-F238E27FC236}">
                  <a16:creationId xmlns:a16="http://schemas.microsoft.com/office/drawing/2014/main" id="{7FD2CD96-BD6C-286F-268F-405464C65E5C}"/>
                </a:ext>
              </a:extLst>
            </p:cNvPr>
            <p:cNvSpPr/>
            <p:nvPr/>
          </p:nvSpPr>
          <p:spPr>
            <a:xfrm>
              <a:off x="0" y="0"/>
              <a:ext cx="1667662" cy="2709333"/>
            </a:xfrm>
            <a:custGeom>
              <a:avLst/>
              <a:gdLst/>
              <a:ahLst/>
              <a:cxnLst/>
              <a:rect l="l" t="t" r="r" b="b"/>
              <a:pathLst>
                <a:path w="1667662" h="2709333">
                  <a:moveTo>
                    <a:pt x="0" y="0"/>
                  </a:moveTo>
                  <a:lnTo>
                    <a:pt x="1667662" y="0"/>
                  </a:lnTo>
                  <a:lnTo>
                    <a:pt x="1667662" y="2709333"/>
                  </a:lnTo>
                  <a:lnTo>
                    <a:pt x="0" y="2709333"/>
                  </a:lnTo>
                  <a:close/>
                </a:path>
              </a:pathLst>
            </a:custGeom>
            <a:solidFill>
              <a:srgbClr val="9D9DE4"/>
            </a:solidFill>
          </p:spPr>
        </p:sp>
        <p:sp>
          <p:nvSpPr>
            <p:cNvPr id="4" name="TextBox 4">
              <a:extLst>
                <a:ext uri="{FF2B5EF4-FFF2-40B4-BE49-F238E27FC236}">
                  <a16:creationId xmlns:a16="http://schemas.microsoft.com/office/drawing/2014/main" id="{CC8CDA62-4C8B-3434-A3DC-391A9380305E}"/>
                </a:ext>
              </a:extLst>
            </p:cNvPr>
            <p:cNvSpPr txBox="1"/>
            <p:nvPr/>
          </p:nvSpPr>
          <p:spPr>
            <a:xfrm>
              <a:off x="0" y="-57150"/>
              <a:ext cx="1667662" cy="2766483"/>
            </a:xfrm>
            <a:prstGeom prst="rect">
              <a:avLst/>
            </a:prstGeom>
          </p:spPr>
          <p:txBody>
            <a:bodyPr lIns="50800" tIns="50800" rIns="50800" bIns="50800" rtlCol="0" anchor="ctr"/>
            <a:lstStyle/>
            <a:p>
              <a:pPr algn="ctr">
                <a:lnSpc>
                  <a:spcPts val="3359"/>
                </a:lnSpc>
              </a:pPr>
              <a:endParaRPr/>
            </a:p>
          </p:txBody>
        </p:sp>
      </p:grpSp>
      <p:sp>
        <p:nvSpPr>
          <p:cNvPr id="8" name="TextBox 8">
            <a:extLst>
              <a:ext uri="{FF2B5EF4-FFF2-40B4-BE49-F238E27FC236}">
                <a16:creationId xmlns:a16="http://schemas.microsoft.com/office/drawing/2014/main" id="{69F04269-055E-4AD0-40DA-115FA6C20127}"/>
              </a:ext>
            </a:extLst>
          </p:cNvPr>
          <p:cNvSpPr txBox="1"/>
          <p:nvPr/>
        </p:nvSpPr>
        <p:spPr>
          <a:xfrm>
            <a:off x="6934200" y="0"/>
            <a:ext cx="12496800" cy="3282309"/>
          </a:xfrm>
          <a:prstGeom prst="rect">
            <a:avLst/>
          </a:prstGeom>
        </p:spPr>
        <p:txBody>
          <a:bodyPr wrap="square" lIns="0" tIns="0" rIns="0" bIns="0" rtlCol="0" anchor="t">
            <a:spAutoFit/>
          </a:bodyPr>
          <a:lstStyle/>
          <a:p>
            <a:pPr marL="0" lvl="0" indent="0" algn="l">
              <a:lnSpc>
                <a:spcPts val="9000"/>
              </a:lnSpc>
            </a:pPr>
            <a:r>
              <a:rPr lang="en-US" sz="5400" dirty="0">
                <a:solidFill>
                  <a:srgbClr val="2D3880"/>
                </a:solidFill>
                <a:latin typeface="+mj-lt"/>
                <a:ea typeface="Glacial Indifference"/>
                <a:cs typeface="Glacial Indifference"/>
                <a:sym typeface="Glacial Indifference"/>
              </a:rPr>
              <a:t>    </a:t>
            </a:r>
            <a:r>
              <a:rPr lang="en-US" sz="6000" b="1" dirty="0">
                <a:solidFill>
                  <a:srgbClr val="2D3880"/>
                </a:solidFill>
                <a:latin typeface="+mj-lt"/>
                <a:ea typeface="Glacial Indifference"/>
                <a:cs typeface="Glacial Indifference"/>
                <a:sym typeface="Glacial Indifference"/>
              </a:rPr>
              <a:t>Axis internet banking overview</a:t>
            </a:r>
            <a:endParaRPr lang="en-US" sz="5400" b="1" dirty="0">
              <a:solidFill>
                <a:srgbClr val="2D3880"/>
              </a:solidFill>
              <a:latin typeface="+mj-lt"/>
              <a:ea typeface="Glacial Indifference"/>
              <a:cs typeface="Glacial Indifference"/>
              <a:sym typeface="Glacial Indifference"/>
            </a:endParaRPr>
          </a:p>
          <a:p>
            <a:pPr marL="0" lvl="0" indent="0" algn="l">
              <a:lnSpc>
                <a:spcPts val="9000"/>
              </a:lnSpc>
            </a:pPr>
            <a:r>
              <a:rPr lang="en-US" sz="3600" dirty="0">
                <a:solidFill>
                  <a:srgbClr val="2D3880"/>
                </a:solidFill>
                <a:latin typeface="+mj-lt"/>
                <a:ea typeface="Glacial Indifference"/>
                <a:cs typeface="Glacial Indifference"/>
                <a:sym typeface="Glacial Indifference"/>
              </a:rPr>
              <a:t> (Krishi current and saving accounts scenario’s based testing</a:t>
            </a:r>
            <a:r>
              <a:rPr lang="en-US" sz="3200" dirty="0">
                <a:solidFill>
                  <a:srgbClr val="2D3880"/>
                </a:solidFill>
                <a:latin typeface="+mj-lt"/>
                <a:ea typeface="Glacial Indifference"/>
                <a:cs typeface="Glacial Indifference"/>
                <a:sym typeface="Glacial Indifference"/>
              </a:rPr>
              <a:t>)</a:t>
            </a:r>
            <a:br>
              <a:rPr lang="en-US" sz="3200" dirty="0">
                <a:solidFill>
                  <a:srgbClr val="2D3880"/>
                </a:solidFill>
                <a:latin typeface="+mj-lt"/>
                <a:ea typeface="Glacial Indifference"/>
                <a:cs typeface="Glacial Indifference"/>
                <a:sym typeface="Glacial Indifference"/>
              </a:rPr>
            </a:br>
            <a:endParaRPr lang="en-US" sz="3200" b="1" i="1" dirty="0">
              <a:solidFill>
                <a:srgbClr val="FFFFFF"/>
              </a:solidFill>
              <a:latin typeface="+mj-lt"/>
              <a:ea typeface="Cormorant Garamond Bold Italics"/>
              <a:cs typeface="Cormorant Garamond Bold Italics"/>
              <a:sym typeface="Cormorant Garamond Bold Italics"/>
            </a:endParaRPr>
          </a:p>
        </p:txBody>
      </p:sp>
      <p:sp>
        <p:nvSpPr>
          <p:cNvPr id="10" name="TextBox 10">
            <a:extLst>
              <a:ext uri="{FF2B5EF4-FFF2-40B4-BE49-F238E27FC236}">
                <a16:creationId xmlns:a16="http://schemas.microsoft.com/office/drawing/2014/main" id="{F04A63E9-65AD-38C0-2732-EC13FC31ACBD}"/>
              </a:ext>
            </a:extLst>
          </p:cNvPr>
          <p:cNvSpPr txBox="1"/>
          <p:nvPr/>
        </p:nvSpPr>
        <p:spPr>
          <a:xfrm>
            <a:off x="8377219" y="2705100"/>
            <a:ext cx="9682181" cy="9690139"/>
          </a:xfrm>
          <a:prstGeom prst="rect">
            <a:avLst/>
          </a:prstGeom>
        </p:spPr>
        <p:txBody>
          <a:bodyPr wrap="square" lIns="0" tIns="0" rIns="0" bIns="0" rtlCol="0" anchor="t">
            <a:spAutoFit/>
          </a:bodyPr>
          <a:lstStyle/>
          <a:p>
            <a:pPr marL="457200" indent="-457200">
              <a:buFont typeface="Wingdings" panose="05000000000000000000" pitchFamily="2" charset="2"/>
              <a:buChar char="v"/>
            </a:pPr>
            <a:r>
              <a:rPr lang="en-US" sz="2800" b="1" dirty="0">
                <a:solidFill>
                  <a:srgbClr val="002060"/>
                </a:solidFill>
                <a:effectLst/>
                <a:latin typeface="+mj-lt"/>
              </a:rPr>
              <a:t>Motto: “To ensure the smooth operation of Krishi Saving and Current Account functionalities for customers.”</a:t>
            </a:r>
          </a:p>
          <a:p>
            <a:pPr marL="0" indent="0">
              <a:buNone/>
            </a:pPr>
            <a:endParaRPr lang="en-US" sz="2800" b="1" dirty="0">
              <a:solidFill>
                <a:srgbClr val="002060"/>
              </a:solidFill>
              <a:effectLst/>
              <a:latin typeface="+mj-lt"/>
            </a:endParaRPr>
          </a:p>
          <a:p>
            <a:pPr marL="457200" indent="-457200">
              <a:buFont typeface="Arial" panose="020B0604020202020204" pitchFamily="34" charset="0"/>
              <a:buChar char="•"/>
            </a:pPr>
            <a:r>
              <a:rPr lang="en-US" sz="2800" dirty="0">
                <a:solidFill>
                  <a:srgbClr val="002060"/>
                </a:solidFill>
                <a:effectLst/>
                <a:latin typeface="+mj-lt"/>
              </a:rPr>
              <a:t>All the links in the Krishi Saving and Current Account sections have been thoroughly tested for correctness and are functioning as expected</a:t>
            </a:r>
            <a:r>
              <a:rPr lang="en-US" sz="2800" dirty="0">
                <a:effectLst/>
                <a:latin typeface="+mj-lt"/>
              </a:rPr>
              <a:t>.</a:t>
            </a:r>
          </a:p>
          <a:p>
            <a:pPr marL="0" indent="0">
              <a:buNone/>
            </a:pPr>
            <a:endParaRPr lang="en-US" sz="2800" dirty="0">
              <a:effectLst/>
              <a:latin typeface="+mj-lt"/>
            </a:endParaRPr>
          </a:p>
          <a:p>
            <a:pPr marL="457200" indent="-457200">
              <a:buFont typeface="Arial" panose="020B0604020202020204" pitchFamily="34" charset="0"/>
              <a:buChar char="•"/>
            </a:pPr>
            <a:r>
              <a:rPr lang="en-US" sz="2800" dirty="0">
                <a:solidFill>
                  <a:srgbClr val="002060"/>
                </a:solidFill>
                <a:effectLst/>
                <a:latin typeface="+mj-lt"/>
              </a:rPr>
              <a:t>UI elements like Mic button, right and left arrow, dropdown menus and search bar are functioning smoothly.</a:t>
            </a:r>
          </a:p>
          <a:p>
            <a:pPr marL="0" indent="0">
              <a:buNone/>
            </a:pPr>
            <a:endParaRPr lang="en-US" sz="2800" dirty="0">
              <a:solidFill>
                <a:srgbClr val="002060"/>
              </a:solidFill>
              <a:effectLst/>
              <a:latin typeface="+mj-lt"/>
            </a:endParaRPr>
          </a:p>
          <a:p>
            <a:pPr marL="457200" indent="-457200">
              <a:buFont typeface="Arial" panose="020B0604020202020204" pitchFamily="34" charset="0"/>
              <a:buChar char="•"/>
            </a:pPr>
            <a:r>
              <a:rPr lang="en-US" sz="2800" dirty="0">
                <a:solidFill>
                  <a:srgbClr val="002060"/>
                </a:solidFill>
                <a:effectLst/>
                <a:latin typeface="+mj-lt"/>
              </a:rPr>
              <a:t>We have covered 50 test cases for Krishi current account covering various aspects of account functionality, security, and user experience</a:t>
            </a:r>
            <a:r>
              <a:rPr lang="en-US" sz="2800" dirty="0">
                <a:solidFill>
                  <a:srgbClr val="002060"/>
                </a:solidFill>
                <a:latin typeface="+mj-lt"/>
              </a:rPr>
              <a:t>.</a:t>
            </a:r>
          </a:p>
          <a:p>
            <a:pPr marL="0" indent="0">
              <a:buNone/>
            </a:pPr>
            <a:endParaRPr lang="en-US" sz="2800" dirty="0">
              <a:solidFill>
                <a:srgbClr val="002060"/>
              </a:solidFill>
              <a:latin typeface="+mj-lt"/>
            </a:endParaRPr>
          </a:p>
          <a:p>
            <a:pPr marL="457200" indent="-457200">
              <a:buFont typeface="Arial" panose="020B0604020202020204" pitchFamily="34" charset="0"/>
              <a:buChar char="•"/>
            </a:pPr>
            <a:r>
              <a:rPr lang="en-US" sz="2800" dirty="0">
                <a:solidFill>
                  <a:srgbClr val="002060"/>
                </a:solidFill>
                <a:effectLst/>
                <a:latin typeface="+mj-lt"/>
              </a:rPr>
              <a:t>We have covered 47 test cases for Krishi </a:t>
            </a:r>
            <a:r>
              <a:rPr lang="en-US" sz="2800" dirty="0">
                <a:solidFill>
                  <a:srgbClr val="002060"/>
                </a:solidFill>
                <a:latin typeface="+mj-lt"/>
              </a:rPr>
              <a:t>saving </a:t>
            </a:r>
            <a:r>
              <a:rPr lang="en-US" sz="2800" dirty="0">
                <a:solidFill>
                  <a:srgbClr val="002060"/>
                </a:solidFill>
                <a:effectLst/>
                <a:latin typeface="+mj-lt"/>
              </a:rPr>
              <a:t>account covering various aspects of account functionality, security, and user experience</a:t>
            </a:r>
            <a:r>
              <a:rPr lang="en-US" sz="2800" dirty="0">
                <a:solidFill>
                  <a:srgbClr val="002060"/>
                </a:solidFill>
                <a:latin typeface="+mj-lt"/>
              </a:rPr>
              <a:t>.</a:t>
            </a:r>
          </a:p>
          <a:p>
            <a:endParaRPr lang="en-US" sz="2800" b="1" dirty="0">
              <a:solidFill>
                <a:srgbClr val="002060"/>
              </a:solidFill>
              <a:effectLst/>
              <a:latin typeface="+mj-lt"/>
            </a:endParaRPr>
          </a:p>
          <a:p>
            <a:endParaRPr lang="en-US" sz="2800" b="1" dirty="0">
              <a:solidFill>
                <a:srgbClr val="002060"/>
              </a:solidFill>
              <a:effectLst/>
              <a:latin typeface="+mj-lt"/>
            </a:endParaRPr>
          </a:p>
          <a:p>
            <a:endParaRPr lang="en-US" sz="2800" b="1" dirty="0">
              <a:solidFill>
                <a:srgbClr val="002060"/>
              </a:solidFill>
              <a:effectLst/>
              <a:latin typeface="+mj-lt"/>
            </a:endParaRPr>
          </a:p>
          <a:p>
            <a:endParaRPr lang="en-IN" sz="2800" b="1" dirty="0">
              <a:solidFill>
                <a:srgbClr val="002060"/>
              </a:solidFill>
            </a:endParaRPr>
          </a:p>
          <a:p>
            <a:pPr marL="0" lvl="0" indent="0" algn="l">
              <a:lnSpc>
                <a:spcPts val="4079"/>
              </a:lnSpc>
            </a:pPr>
            <a:endParaRPr lang="en-US" sz="2800" dirty="0">
              <a:solidFill>
                <a:srgbClr val="2D3880"/>
              </a:solidFill>
              <a:latin typeface="+mj-lt"/>
              <a:ea typeface="Glacial Indifference"/>
              <a:cs typeface="Glacial Indifference"/>
              <a:sym typeface="Glacial Indifference"/>
            </a:endParaRPr>
          </a:p>
        </p:txBody>
      </p:sp>
      <p:pic>
        <p:nvPicPr>
          <p:cNvPr id="15" name="Picture 14">
            <a:extLst>
              <a:ext uri="{FF2B5EF4-FFF2-40B4-BE49-F238E27FC236}">
                <a16:creationId xmlns:a16="http://schemas.microsoft.com/office/drawing/2014/main" id="{F17D3A0F-DEC8-09BA-1224-6C4A02131FE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18190" y="492705"/>
            <a:ext cx="2133600" cy="1861029"/>
          </a:xfrm>
          <a:prstGeom prst="rect">
            <a:avLst/>
          </a:prstGeom>
        </p:spPr>
      </p:pic>
      <p:pic>
        <p:nvPicPr>
          <p:cNvPr id="6" name="Picture 5">
            <a:extLst>
              <a:ext uri="{FF2B5EF4-FFF2-40B4-BE49-F238E27FC236}">
                <a16:creationId xmlns:a16="http://schemas.microsoft.com/office/drawing/2014/main" id="{74501EE1-E489-51FC-1EB2-FC873B56264C}"/>
              </a:ext>
            </a:extLst>
          </p:cNvPr>
          <p:cNvPicPr>
            <a:picLocks noChangeAspect="1"/>
          </p:cNvPicPr>
          <p:nvPr/>
        </p:nvPicPr>
        <p:blipFill>
          <a:blip r:embed="rId3"/>
          <a:stretch>
            <a:fillRect/>
          </a:stretch>
        </p:blipFill>
        <p:spPr>
          <a:xfrm>
            <a:off x="221361" y="2857500"/>
            <a:ext cx="7927258" cy="4861981"/>
          </a:xfrm>
          <a:prstGeom prst="rect">
            <a:avLst/>
          </a:prstGeom>
        </p:spPr>
      </p:pic>
    </p:spTree>
    <p:extLst>
      <p:ext uri="{BB962C8B-B14F-4D97-AF65-F5344CB8AC3E}">
        <p14:creationId xmlns:p14="http://schemas.microsoft.com/office/powerpoint/2010/main" val="483040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9144000" y="190500"/>
            <a:ext cx="9077699" cy="2308324"/>
          </a:xfrm>
          <a:prstGeom prst="rect">
            <a:avLst/>
          </a:prstGeom>
        </p:spPr>
        <p:txBody>
          <a:bodyPr wrap="square" lIns="0" tIns="0" rIns="0" bIns="0" rtlCol="0" anchor="t">
            <a:spAutoFit/>
          </a:bodyPr>
          <a:lstStyle/>
          <a:p>
            <a:pPr marL="0" lvl="0" indent="0" algn="l">
              <a:lnSpc>
                <a:spcPts val="9000"/>
              </a:lnSpc>
            </a:pPr>
            <a:r>
              <a:rPr lang="en-US" sz="6000" b="1" dirty="0">
                <a:solidFill>
                  <a:srgbClr val="2D3880"/>
                </a:solidFill>
                <a:ea typeface="Glacial Indifference"/>
                <a:cs typeface="Glacial Indifference"/>
                <a:sym typeface="Glacial Indifference"/>
              </a:rPr>
              <a:t> SQL Project Overview</a:t>
            </a:r>
            <a:br>
              <a:rPr lang="en-US" sz="6000" b="1" dirty="0">
                <a:solidFill>
                  <a:srgbClr val="2D3880"/>
                </a:solidFill>
                <a:ea typeface="Glacial Indifference"/>
                <a:cs typeface="Glacial Indifference"/>
                <a:sym typeface="Glacial Indifference"/>
              </a:rPr>
            </a:br>
            <a:endParaRPr lang="en-US" sz="6000" b="1" i="1" dirty="0">
              <a:solidFill>
                <a:srgbClr val="FFFFFF"/>
              </a:solidFill>
              <a:latin typeface="Cormorant Garamond Bold Italics"/>
              <a:ea typeface="Cormorant Garamond Bold Italics"/>
              <a:cs typeface="Cormorant Garamond Bold Italics"/>
              <a:sym typeface="Cormorant Garamond Bold Italics"/>
            </a:endParaRPr>
          </a:p>
        </p:txBody>
      </p:sp>
      <p:sp>
        <p:nvSpPr>
          <p:cNvPr id="10" name="TextBox 10"/>
          <p:cNvSpPr txBox="1"/>
          <p:nvPr/>
        </p:nvSpPr>
        <p:spPr>
          <a:xfrm>
            <a:off x="8839200" y="1866900"/>
            <a:ext cx="9296400" cy="8245078"/>
          </a:xfrm>
          <a:prstGeom prst="rect">
            <a:avLst/>
          </a:prstGeom>
        </p:spPr>
        <p:txBody>
          <a:bodyPr wrap="square" lIns="0" tIns="0" rIns="0" bIns="0" rtlCol="0" anchor="t">
            <a:spAutoFit/>
          </a:bodyPr>
          <a:lstStyle/>
          <a:p>
            <a:pPr marL="457200" indent="-457200">
              <a:buFont typeface="Wingdings" panose="05000000000000000000" pitchFamily="2" charset="2"/>
              <a:buChar char="v"/>
            </a:pPr>
            <a:r>
              <a:rPr lang="en-US" sz="2800" b="1" dirty="0">
                <a:solidFill>
                  <a:srgbClr val="002060"/>
                </a:solidFill>
                <a:effectLst/>
                <a:latin typeface="+mj-lt"/>
              </a:rPr>
              <a:t> Motto: "Empowering Banking with Data-Driven Precision.“</a:t>
            </a:r>
          </a:p>
          <a:p>
            <a:endParaRPr lang="en-US" sz="2800" b="1" dirty="0">
              <a:solidFill>
                <a:srgbClr val="002060"/>
              </a:solidFill>
              <a:effectLst/>
              <a:latin typeface="+mj-lt"/>
            </a:endParaRPr>
          </a:p>
          <a:p>
            <a:pPr>
              <a:buFont typeface="Arial" panose="020B0604020202020204" pitchFamily="34" charset="0"/>
              <a:buChar char="•"/>
            </a:pPr>
            <a:r>
              <a:rPr lang="en-US" sz="2800" b="1" dirty="0">
                <a:solidFill>
                  <a:srgbClr val="002060"/>
                </a:solidFill>
                <a:effectLst/>
                <a:latin typeface="+mj-lt"/>
              </a:rPr>
              <a:t> Table Structure</a:t>
            </a:r>
            <a:r>
              <a:rPr lang="en-US" sz="2800" b="1" dirty="0">
                <a:solidFill>
                  <a:srgbClr val="002060"/>
                </a:solidFill>
                <a:latin typeface="+mj-lt"/>
              </a:rPr>
              <a:t>:</a:t>
            </a:r>
          </a:p>
          <a:p>
            <a:pPr marL="0" indent="0">
              <a:buNone/>
            </a:pPr>
            <a:endParaRPr lang="en-US" sz="2800" b="1" dirty="0">
              <a:solidFill>
                <a:srgbClr val="002060"/>
              </a:solidFill>
              <a:latin typeface="+mj-lt"/>
            </a:endParaRPr>
          </a:p>
          <a:p>
            <a:pPr>
              <a:buFont typeface="Arial" panose="020B0604020202020204" pitchFamily="34" charset="0"/>
              <a:buChar char="•"/>
            </a:pPr>
            <a:r>
              <a:rPr lang="en-US" sz="2800" b="1" dirty="0">
                <a:solidFill>
                  <a:srgbClr val="002060"/>
                </a:solidFill>
                <a:effectLst/>
                <a:latin typeface="+mj-lt"/>
              </a:rPr>
              <a:t> Table Name</a:t>
            </a:r>
            <a:r>
              <a:rPr lang="en-US" sz="2800" dirty="0">
                <a:solidFill>
                  <a:srgbClr val="002060"/>
                </a:solidFill>
                <a:effectLst/>
                <a:latin typeface="+mj-lt"/>
              </a:rPr>
              <a:t>: </a:t>
            </a:r>
            <a:r>
              <a:rPr lang="en-US" sz="2800" dirty="0">
                <a:solidFill>
                  <a:srgbClr val="002060"/>
                </a:solidFill>
                <a:latin typeface="+mj-lt"/>
              </a:rPr>
              <a:t>c</a:t>
            </a:r>
            <a:r>
              <a:rPr lang="en-US" sz="2800" dirty="0">
                <a:solidFill>
                  <a:srgbClr val="002060"/>
                </a:solidFill>
                <a:effectLst/>
                <a:latin typeface="+mj-lt"/>
              </a:rPr>
              <a:t>ustomer_details</a:t>
            </a:r>
          </a:p>
          <a:p>
            <a:endParaRPr lang="en-US" sz="2800" dirty="0">
              <a:solidFill>
                <a:srgbClr val="002060"/>
              </a:solidFill>
              <a:effectLst/>
              <a:latin typeface="+mj-lt"/>
            </a:endParaRPr>
          </a:p>
          <a:p>
            <a:pPr>
              <a:buFont typeface="Arial" panose="020B0604020202020204" pitchFamily="34" charset="0"/>
              <a:buChar char="•"/>
            </a:pPr>
            <a:r>
              <a:rPr lang="en-US" sz="2800" b="1" dirty="0">
                <a:solidFill>
                  <a:srgbClr val="002060"/>
                </a:solidFill>
                <a:effectLst/>
                <a:latin typeface="+mj-lt"/>
              </a:rPr>
              <a:t> Attributes</a:t>
            </a:r>
            <a:r>
              <a:rPr lang="en-US" sz="2800" dirty="0">
                <a:solidFill>
                  <a:srgbClr val="002060"/>
                </a:solidFill>
                <a:effectLst/>
                <a:latin typeface="+mj-lt"/>
              </a:rPr>
              <a:t>:</a:t>
            </a:r>
          </a:p>
          <a:p>
            <a:pPr>
              <a:buFont typeface="Arial" panose="020B0604020202020204" pitchFamily="34" charset="0"/>
              <a:buChar char="•"/>
            </a:pPr>
            <a:r>
              <a:rPr lang="en-US" sz="2800" dirty="0">
                <a:solidFill>
                  <a:srgbClr val="002060"/>
                </a:solidFill>
                <a:effectLst/>
                <a:latin typeface="+mj-lt"/>
              </a:rPr>
              <a:t> customer_id </a:t>
            </a:r>
          </a:p>
          <a:p>
            <a:pPr>
              <a:buFont typeface="Arial" panose="020B0604020202020204" pitchFamily="34" charset="0"/>
              <a:buChar char="•"/>
            </a:pPr>
            <a:r>
              <a:rPr lang="en-US" sz="2800" dirty="0">
                <a:solidFill>
                  <a:srgbClr val="002060"/>
                </a:solidFill>
                <a:effectLst/>
                <a:latin typeface="+mj-lt"/>
              </a:rPr>
              <a:t> customerName </a:t>
            </a:r>
          </a:p>
          <a:p>
            <a:pPr>
              <a:buFont typeface="Arial" panose="020B0604020202020204" pitchFamily="34" charset="0"/>
              <a:buChar char="•"/>
            </a:pPr>
            <a:r>
              <a:rPr lang="en-US" sz="2800" dirty="0">
                <a:solidFill>
                  <a:srgbClr val="002060"/>
                </a:solidFill>
                <a:latin typeface="+mj-lt"/>
              </a:rPr>
              <a:t> state</a:t>
            </a:r>
            <a:endParaRPr lang="en-US" sz="2800" dirty="0">
              <a:solidFill>
                <a:srgbClr val="002060"/>
              </a:solidFill>
              <a:effectLst/>
              <a:latin typeface="+mj-lt"/>
            </a:endParaRPr>
          </a:p>
          <a:p>
            <a:pPr>
              <a:buFont typeface="Arial" panose="020B0604020202020204" pitchFamily="34" charset="0"/>
              <a:buChar char="•"/>
            </a:pPr>
            <a:r>
              <a:rPr lang="en-US" sz="2800" dirty="0">
                <a:solidFill>
                  <a:srgbClr val="002060"/>
                </a:solidFill>
                <a:effectLst/>
                <a:latin typeface="+mj-lt"/>
              </a:rPr>
              <a:t> credit_limit   </a:t>
            </a:r>
          </a:p>
          <a:p>
            <a:pPr>
              <a:buFont typeface="Arial" panose="020B0604020202020204" pitchFamily="34" charset="0"/>
              <a:buChar char="•"/>
            </a:pPr>
            <a:r>
              <a:rPr lang="en-US" sz="2800" dirty="0">
                <a:solidFill>
                  <a:srgbClr val="002060"/>
                </a:solidFill>
                <a:latin typeface="+mj-lt"/>
              </a:rPr>
              <a:t> balance</a:t>
            </a:r>
            <a:endParaRPr lang="en-US" sz="2800" dirty="0">
              <a:solidFill>
                <a:srgbClr val="002060"/>
              </a:solidFill>
              <a:effectLst/>
              <a:latin typeface="+mj-lt"/>
            </a:endParaRPr>
          </a:p>
          <a:p>
            <a:pPr>
              <a:buFont typeface="Arial" panose="020B0604020202020204" pitchFamily="34" charset="0"/>
              <a:buChar char="•"/>
            </a:pPr>
            <a:r>
              <a:rPr lang="en-US" sz="2800" dirty="0">
                <a:solidFill>
                  <a:srgbClr val="002060"/>
                </a:solidFill>
                <a:effectLst/>
                <a:latin typeface="+mj-lt"/>
              </a:rPr>
              <a:t> applicable </a:t>
            </a:r>
          </a:p>
          <a:p>
            <a:pPr>
              <a:buFont typeface="Arial" panose="020B0604020202020204" pitchFamily="34" charset="0"/>
              <a:buChar char="•"/>
            </a:pPr>
            <a:r>
              <a:rPr lang="en-US" sz="2800" dirty="0">
                <a:solidFill>
                  <a:srgbClr val="002060"/>
                </a:solidFill>
                <a:effectLst/>
                <a:latin typeface="+mj-lt"/>
              </a:rPr>
              <a:t> cvv</a:t>
            </a:r>
          </a:p>
          <a:p>
            <a:pPr>
              <a:buFont typeface="Arial" panose="020B0604020202020204" pitchFamily="34" charset="0"/>
              <a:buChar char="•"/>
            </a:pPr>
            <a:r>
              <a:rPr lang="en-US" sz="2800" dirty="0">
                <a:solidFill>
                  <a:srgbClr val="002060"/>
                </a:solidFill>
                <a:effectLst/>
                <a:latin typeface="+mj-lt"/>
              </a:rPr>
              <a:t> expiry_date</a:t>
            </a:r>
          </a:p>
          <a:p>
            <a:pPr>
              <a:buFont typeface="Arial" panose="020B0604020202020204" pitchFamily="34" charset="0"/>
              <a:buChar char="•"/>
            </a:pPr>
            <a:r>
              <a:rPr lang="en-US" sz="2800" dirty="0">
                <a:solidFill>
                  <a:srgbClr val="002060"/>
                </a:solidFill>
                <a:effectLst/>
                <a:latin typeface="+mj-lt"/>
              </a:rPr>
              <a:t> kyc_status</a:t>
            </a:r>
          </a:p>
          <a:p>
            <a:pPr marL="0" indent="0">
              <a:buNone/>
            </a:pPr>
            <a:endParaRPr lang="en-US" sz="2800" dirty="0">
              <a:solidFill>
                <a:srgbClr val="002060"/>
              </a:solidFill>
              <a:effectLst/>
              <a:latin typeface="+mj-lt"/>
            </a:endParaRPr>
          </a:p>
          <a:p>
            <a:pPr>
              <a:buFont typeface="Arial" panose="020B0604020202020204" pitchFamily="34" charset="0"/>
              <a:buChar char="•"/>
            </a:pPr>
            <a:r>
              <a:rPr lang="en-US" sz="2800" b="1" dirty="0">
                <a:solidFill>
                  <a:srgbClr val="002060"/>
                </a:solidFill>
                <a:effectLst/>
                <a:latin typeface="+mj-lt"/>
              </a:rPr>
              <a:t> Records Added</a:t>
            </a:r>
            <a:r>
              <a:rPr lang="en-US" sz="2800" dirty="0">
                <a:solidFill>
                  <a:srgbClr val="002060"/>
                </a:solidFill>
                <a:effectLst/>
                <a:latin typeface="+mj-lt"/>
              </a:rPr>
              <a:t>: We have created records for 20 customers.</a:t>
            </a:r>
            <a:endParaRPr lang="en-IN" sz="2800" b="1" dirty="0">
              <a:solidFill>
                <a:srgbClr val="002060"/>
              </a:solidFill>
              <a:latin typeface="+mj-lt"/>
            </a:endParaRPr>
          </a:p>
          <a:p>
            <a:pPr marL="0" lvl="0" indent="0" algn="l">
              <a:lnSpc>
                <a:spcPts val="4079"/>
              </a:lnSpc>
            </a:pPr>
            <a:endParaRPr lang="en-US" sz="2800" dirty="0">
              <a:solidFill>
                <a:srgbClr val="2D3880"/>
              </a:solidFill>
              <a:latin typeface="Glacial Indifference"/>
              <a:ea typeface="Glacial Indifference"/>
              <a:cs typeface="Glacial Indifference"/>
              <a:sym typeface="Glacial Indifference"/>
            </a:endParaRPr>
          </a:p>
        </p:txBody>
      </p:sp>
      <p:grpSp>
        <p:nvGrpSpPr>
          <p:cNvPr id="20" name="Group 2">
            <a:extLst>
              <a:ext uri="{FF2B5EF4-FFF2-40B4-BE49-F238E27FC236}">
                <a16:creationId xmlns:a16="http://schemas.microsoft.com/office/drawing/2014/main" id="{7E9B2EAD-4323-A41F-FC40-2C0487188CFF}"/>
              </a:ext>
            </a:extLst>
          </p:cNvPr>
          <p:cNvGrpSpPr/>
          <p:nvPr/>
        </p:nvGrpSpPr>
        <p:grpSpPr>
          <a:xfrm>
            <a:off x="0" y="0"/>
            <a:ext cx="8471104" cy="10287000"/>
            <a:chOff x="0" y="0"/>
            <a:chExt cx="1667662" cy="2709333"/>
          </a:xfrm>
        </p:grpSpPr>
        <p:sp>
          <p:nvSpPr>
            <p:cNvPr id="21" name="Freeform 3">
              <a:extLst>
                <a:ext uri="{FF2B5EF4-FFF2-40B4-BE49-F238E27FC236}">
                  <a16:creationId xmlns:a16="http://schemas.microsoft.com/office/drawing/2014/main" id="{41062086-4D79-4F09-B7A1-CFC13445F7B4}"/>
                </a:ext>
              </a:extLst>
            </p:cNvPr>
            <p:cNvSpPr/>
            <p:nvPr/>
          </p:nvSpPr>
          <p:spPr>
            <a:xfrm>
              <a:off x="0" y="0"/>
              <a:ext cx="1667662" cy="2709333"/>
            </a:xfrm>
            <a:custGeom>
              <a:avLst/>
              <a:gdLst/>
              <a:ahLst/>
              <a:cxnLst/>
              <a:rect l="l" t="t" r="r" b="b"/>
              <a:pathLst>
                <a:path w="1667662" h="2709333">
                  <a:moveTo>
                    <a:pt x="0" y="0"/>
                  </a:moveTo>
                  <a:lnTo>
                    <a:pt x="1667662" y="0"/>
                  </a:lnTo>
                  <a:lnTo>
                    <a:pt x="1667662" y="2709333"/>
                  </a:lnTo>
                  <a:lnTo>
                    <a:pt x="0" y="2709333"/>
                  </a:lnTo>
                  <a:close/>
                </a:path>
              </a:pathLst>
            </a:custGeom>
            <a:solidFill>
              <a:srgbClr val="9D9DE4"/>
            </a:solidFill>
          </p:spPr>
        </p:sp>
        <p:sp>
          <p:nvSpPr>
            <p:cNvPr id="22" name="TextBox 4">
              <a:extLst>
                <a:ext uri="{FF2B5EF4-FFF2-40B4-BE49-F238E27FC236}">
                  <a16:creationId xmlns:a16="http://schemas.microsoft.com/office/drawing/2014/main" id="{11E85441-B9D3-8016-9533-A01EC467EFB2}"/>
                </a:ext>
              </a:extLst>
            </p:cNvPr>
            <p:cNvSpPr txBox="1"/>
            <p:nvPr/>
          </p:nvSpPr>
          <p:spPr>
            <a:xfrm>
              <a:off x="0" y="-57150"/>
              <a:ext cx="1667662" cy="2766483"/>
            </a:xfrm>
            <a:prstGeom prst="rect">
              <a:avLst/>
            </a:prstGeom>
          </p:spPr>
          <p:txBody>
            <a:bodyPr lIns="50800" tIns="50800" rIns="50800" bIns="50800" rtlCol="0" anchor="ctr"/>
            <a:lstStyle/>
            <a:p>
              <a:pPr algn="ctr">
                <a:lnSpc>
                  <a:spcPts val="3359"/>
                </a:lnSpc>
              </a:pPr>
              <a:endParaRPr/>
            </a:p>
          </p:txBody>
        </p:sp>
      </p:grpSp>
      <p:pic>
        <p:nvPicPr>
          <p:cNvPr id="23" name="Content Placeholder 13">
            <a:extLst>
              <a:ext uri="{FF2B5EF4-FFF2-40B4-BE49-F238E27FC236}">
                <a16:creationId xmlns:a16="http://schemas.microsoft.com/office/drawing/2014/main" id="{8A0AB294-D9D2-F1CB-800C-5E06103260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386" y="189318"/>
            <a:ext cx="7868191" cy="5017881"/>
          </a:xfrm>
          <a:prstGeom prst="rect">
            <a:avLst/>
          </a:prstGeom>
        </p:spPr>
      </p:pic>
      <p:pic>
        <p:nvPicPr>
          <p:cNvPr id="24" name="Picture 23">
            <a:extLst>
              <a:ext uri="{FF2B5EF4-FFF2-40B4-BE49-F238E27FC236}">
                <a16:creationId xmlns:a16="http://schemas.microsoft.com/office/drawing/2014/main" id="{88D58E8D-2FA4-7559-39D3-67A0E6BB1F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9980" y="5396517"/>
            <a:ext cx="7813262" cy="466590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E7FBCF-665C-D652-BED8-8BAAB5BD5B6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8024B16-6F6D-7D6C-32C4-84300DDAC02A}"/>
              </a:ext>
            </a:extLst>
          </p:cNvPr>
          <p:cNvGrpSpPr/>
          <p:nvPr/>
        </p:nvGrpSpPr>
        <p:grpSpPr>
          <a:xfrm>
            <a:off x="0" y="0"/>
            <a:ext cx="6934200" cy="10287000"/>
            <a:chOff x="0" y="0"/>
            <a:chExt cx="1667662" cy="2709333"/>
          </a:xfrm>
        </p:grpSpPr>
        <p:sp>
          <p:nvSpPr>
            <p:cNvPr id="3" name="Freeform 3">
              <a:extLst>
                <a:ext uri="{FF2B5EF4-FFF2-40B4-BE49-F238E27FC236}">
                  <a16:creationId xmlns:a16="http://schemas.microsoft.com/office/drawing/2014/main" id="{B1E58335-EEE7-D366-600B-0B3F8B451EE5}"/>
                </a:ext>
              </a:extLst>
            </p:cNvPr>
            <p:cNvSpPr/>
            <p:nvPr/>
          </p:nvSpPr>
          <p:spPr>
            <a:xfrm>
              <a:off x="0" y="0"/>
              <a:ext cx="1667662" cy="2709333"/>
            </a:xfrm>
            <a:custGeom>
              <a:avLst/>
              <a:gdLst/>
              <a:ahLst/>
              <a:cxnLst/>
              <a:rect l="l" t="t" r="r" b="b"/>
              <a:pathLst>
                <a:path w="1667662" h="2709333">
                  <a:moveTo>
                    <a:pt x="0" y="0"/>
                  </a:moveTo>
                  <a:lnTo>
                    <a:pt x="1667662" y="0"/>
                  </a:lnTo>
                  <a:lnTo>
                    <a:pt x="1667662" y="2709333"/>
                  </a:lnTo>
                  <a:lnTo>
                    <a:pt x="0" y="2709333"/>
                  </a:lnTo>
                  <a:close/>
                </a:path>
              </a:pathLst>
            </a:custGeom>
            <a:solidFill>
              <a:srgbClr val="9D9DE4"/>
            </a:solidFill>
          </p:spPr>
        </p:sp>
        <p:sp>
          <p:nvSpPr>
            <p:cNvPr id="4" name="TextBox 4">
              <a:extLst>
                <a:ext uri="{FF2B5EF4-FFF2-40B4-BE49-F238E27FC236}">
                  <a16:creationId xmlns:a16="http://schemas.microsoft.com/office/drawing/2014/main" id="{B0BBC78F-AC3D-DAD8-4A91-D239695ABCE7}"/>
                </a:ext>
              </a:extLst>
            </p:cNvPr>
            <p:cNvSpPr txBox="1"/>
            <p:nvPr/>
          </p:nvSpPr>
          <p:spPr>
            <a:xfrm>
              <a:off x="0" y="-57150"/>
              <a:ext cx="1667662" cy="2766483"/>
            </a:xfrm>
            <a:prstGeom prst="rect">
              <a:avLst/>
            </a:prstGeom>
          </p:spPr>
          <p:txBody>
            <a:bodyPr lIns="50800" tIns="50800" rIns="50800" bIns="50800" rtlCol="0" anchor="ctr"/>
            <a:lstStyle/>
            <a:p>
              <a:pPr algn="ctr">
                <a:lnSpc>
                  <a:spcPts val="3359"/>
                </a:lnSpc>
              </a:pPr>
              <a:endParaRPr/>
            </a:p>
          </p:txBody>
        </p:sp>
      </p:grpSp>
      <p:sp>
        <p:nvSpPr>
          <p:cNvPr id="8" name="TextBox 8">
            <a:extLst>
              <a:ext uri="{FF2B5EF4-FFF2-40B4-BE49-F238E27FC236}">
                <a16:creationId xmlns:a16="http://schemas.microsoft.com/office/drawing/2014/main" id="{990FC1B9-4C60-8B6C-9593-CFDFF4F3518A}"/>
              </a:ext>
            </a:extLst>
          </p:cNvPr>
          <p:cNvSpPr txBox="1"/>
          <p:nvPr/>
        </p:nvSpPr>
        <p:spPr>
          <a:xfrm>
            <a:off x="8153400" y="0"/>
            <a:ext cx="10439400" cy="4510915"/>
          </a:xfrm>
          <a:prstGeom prst="rect">
            <a:avLst/>
          </a:prstGeom>
        </p:spPr>
        <p:txBody>
          <a:bodyPr wrap="square" lIns="0" tIns="0" rIns="0" bIns="0" rtlCol="0" anchor="t">
            <a:spAutoFit/>
          </a:bodyPr>
          <a:lstStyle/>
          <a:p>
            <a:pPr>
              <a:lnSpc>
                <a:spcPts val="9000"/>
              </a:lnSpc>
            </a:pPr>
            <a:r>
              <a:rPr lang="en-US" sz="6000" b="1" dirty="0">
                <a:solidFill>
                  <a:srgbClr val="2D3880"/>
                </a:solidFill>
                <a:ea typeface="Glacial Indifference"/>
                <a:cs typeface="Glacial Indifference"/>
                <a:sym typeface="Glacial Indifference"/>
              </a:rPr>
              <a:t>Selenium overview</a:t>
            </a:r>
            <a:br>
              <a:rPr lang="en-US" sz="6000" b="1" dirty="0">
                <a:solidFill>
                  <a:srgbClr val="2D3880"/>
                </a:solidFill>
                <a:ea typeface="Glacial Indifference"/>
                <a:cs typeface="Glacial Indifference"/>
                <a:sym typeface="Glacial Indifference"/>
              </a:rPr>
            </a:br>
            <a:endParaRPr lang="en-US" sz="6000" b="1" i="1" dirty="0">
              <a:solidFill>
                <a:srgbClr val="2D3880"/>
              </a:solidFill>
              <a:latin typeface="Cormorant Garamond Bold Italics"/>
              <a:ea typeface="Cormorant Garamond Bold Italics"/>
              <a:cs typeface="Cormorant Garamond Bold Italics"/>
              <a:sym typeface="Cormorant Garamond Bold Italics"/>
            </a:endParaRPr>
          </a:p>
          <a:p>
            <a:pPr marL="0" lvl="0" indent="0" algn="l">
              <a:lnSpc>
                <a:spcPts val="9000"/>
              </a:lnSpc>
            </a:pPr>
            <a:br>
              <a:rPr lang="en-US" sz="5400" dirty="0">
                <a:solidFill>
                  <a:srgbClr val="2D3880"/>
                </a:solidFill>
                <a:latin typeface="Glacial Indifference"/>
                <a:ea typeface="Glacial Indifference"/>
                <a:cs typeface="Glacial Indifference"/>
                <a:sym typeface="Glacial Indifference"/>
              </a:rPr>
            </a:br>
            <a:endParaRPr lang="en-US" sz="5400" b="1" i="1" dirty="0">
              <a:solidFill>
                <a:srgbClr val="FFFFFF"/>
              </a:solidFill>
              <a:latin typeface="Cormorant Garamond Bold Italics"/>
              <a:ea typeface="Cormorant Garamond Bold Italics"/>
              <a:cs typeface="Cormorant Garamond Bold Italics"/>
              <a:sym typeface="Cormorant Garamond Bold Italics"/>
            </a:endParaRPr>
          </a:p>
        </p:txBody>
      </p:sp>
      <p:sp>
        <p:nvSpPr>
          <p:cNvPr id="10" name="TextBox 10">
            <a:extLst>
              <a:ext uri="{FF2B5EF4-FFF2-40B4-BE49-F238E27FC236}">
                <a16:creationId xmlns:a16="http://schemas.microsoft.com/office/drawing/2014/main" id="{4B435444-58C6-53F0-F9B7-9FE93F247489}"/>
              </a:ext>
            </a:extLst>
          </p:cNvPr>
          <p:cNvSpPr txBox="1"/>
          <p:nvPr/>
        </p:nvSpPr>
        <p:spPr>
          <a:xfrm>
            <a:off x="7391400" y="1485900"/>
            <a:ext cx="10896601" cy="9201750"/>
          </a:xfrm>
          <a:prstGeom prst="rect">
            <a:avLst/>
          </a:prstGeom>
        </p:spPr>
        <p:txBody>
          <a:bodyPr wrap="square" lIns="0" tIns="0" rIns="0" bIns="0" rtlCol="0" anchor="t">
            <a:spAutoFit/>
          </a:bodyPr>
          <a:lstStyle/>
          <a:p>
            <a:pPr marL="457200" indent="-457200">
              <a:buFont typeface="Wingdings" panose="05000000000000000000" pitchFamily="2" charset="2"/>
              <a:buChar char="v"/>
            </a:pPr>
            <a:r>
              <a:rPr lang="en-US" sz="2800" b="1" dirty="0">
                <a:solidFill>
                  <a:srgbClr val="002060"/>
                </a:solidFill>
                <a:effectLst/>
                <a:latin typeface="+mj-lt"/>
              </a:rPr>
              <a:t>Motto: ”Demonstrate Selenium automation flow for basic form interactions”</a:t>
            </a:r>
          </a:p>
          <a:p>
            <a:pPr marL="0" indent="0">
              <a:buNone/>
            </a:pPr>
            <a:endParaRPr lang="en-US" sz="2800" b="1" dirty="0">
              <a:solidFill>
                <a:srgbClr val="002060"/>
              </a:solidFill>
              <a:effectLst/>
              <a:latin typeface="+mj-lt"/>
            </a:endParaRPr>
          </a:p>
          <a:p>
            <a:pPr marL="0" indent="0">
              <a:buNone/>
            </a:pPr>
            <a:r>
              <a:rPr lang="en-US" sz="2800" b="1" dirty="0">
                <a:solidFill>
                  <a:srgbClr val="002060"/>
                </a:solidFill>
                <a:effectLst/>
                <a:latin typeface="+mj-lt"/>
              </a:rPr>
              <a:t>  URL:</a:t>
            </a:r>
            <a:r>
              <a:rPr lang="en-US" sz="2800" dirty="0">
                <a:solidFill>
                  <a:srgbClr val="002060"/>
                </a:solidFill>
                <a:effectLst/>
                <a:latin typeface="+mj-lt"/>
              </a:rPr>
              <a:t> </a:t>
            </a:r>
            <a:r>
              <a:rPr lang="en-US" sz="2800" dirty="0">
                <a:solidFill>
                  <a:srgbClr val="002060"/>
                </a:solidFill>
                <a:effectLst/>
                <a:latin typeface="+mj-lt"/>
                <a:hlinkClick r:id="rId2">
                  <a:extLst>
                    <a:ext uri="{A12FA001-AC4F-418D-AE19-62706E023703}">
                      <ahyp:hlinkClr xmlns:ahyp="http://schemas.microsoft.com/office/drawing/2018/hyperlinkcolor" val="tx"/>
                    </a:ext>
                  </a:extLst>
                </a:hlinkClick>
              </a:rPr>
              <a:t>https://testautomationpractice.blogspot.com/</a:t>
            </a:r>
            <a:endParaRPr lang="en-US" sz="2800" dirty="0">
              <a:solidFill>
                <a:srgbClr val="002060"/>
              </a:solidFill>
              <a:effectLst/>
              <a:latin typeface="+mj-lt"/>
            </a:endParaRPr>
          </a:p>
          <a:p>
            <a:pPr marL="0" indent="0">
              <a:buNone/>
            </a:pPr>
            <a:endParaRPr lang="en-US" sz="2800" dirty="0">
              <a:solidFill>
                <a:srgbClr val="002060"/>
              </a:solidFill>
              <a:latin typeface="+mj-lt"/>
            </a:endParaRPr>
          </a:p>
          <a:p>
            <a:pPr>
              <a:buFont typeface="+mj-lt"/>
              <a:buAutoNum type="arabicPeriod"/>
            </a:pPr>
            <a:r>
              <a:rPr lang="en-US" sz="2800" b="1" dirty="0">
                <a:solidFill>
                  <a:srgbClr val="002060"/>
                </a:solidFill>
                <a:effectLst/>
                <a:latin typeface="+mj-lt"/>
              </a:rPr>
              <a:t>Launch Website:</a:t>
            </a:r>
            <a:r>
              <a:rPr lang="en-US" sz="2800" dirty="0">
                <a:solidFill>
                  <a:srgbClr val="002060"/>
                </a:solidFill>
                <a:effectLst/>
                <a:latin typeface="+mj-lt"/>
              </a:rPr>
              <a:t> Open the test website.</a:t>
            </a:r>
            <a:br>
              <a:rPr lang="en-US" sz="2800" dirty="0">
                <a:solidFill>
                  <a:srgbClr val="002060"/>
                </a:solidFill>
                <a:effectLst/>
                <a:latin typeface="+mj-lt"/>
              </a:rPr>
            </a:br>
            <a:endParaRPr lang="en-US" sz="2800" dirty="0">
              <a:solidFill>
                <a:srgbClr val="002060"/>
              </a:solidFill>
              <a:effectLst/>
              <a:latin typeface="+mj-lt"/>
            </a:endParaRPr>
          </a:p>
          <a:p>
            <a:pPr>
              <a:buFont typeface="+mj-lt"/>
              <a:buAutoNum type="arabicPeriod"/>
            </a:pPr>
            <a:r>
              <a:rPr lang="en-US" sz="2800" b="1" dirty="0">
                <a:solidFill>
                  <a:srgbClr val="002060"/>
                </a:solidFill>
                <a:effectLst/>
                <a:latin typeface="+mj-lt"/>
              </a:rPr>
              <a:t>Enter &amp; Update Name:</a:t>
            </a:r>
            <a:r>
              <a:rPr lang="en-US" sz="2800" dirty="0">
                <a:solidFill>
                  <a:srgbClr val="002060"/>
                </a:solidFill>
                <a:effectLst/>
                <a:latin typeface="+mj-lt"/>
              </a:rPr>
              <a:t> Input name, clear it, and enter a new name.</a:t>
            </a:r>
            <a:br>
              <a:rPr lang="en-US" sz="2800" dirty="0">
                <a:solidFill>
                  <a:srgbClr val="002060"/>
                </a:solidFill>
                <a:effectLst/>
                <a:latin typeface="+mj-lt"/>
              </a:rPr>
            </a:br>
            <a:endParaRPr lang="en-US" sz="2800" dirty="0">
              <a:solidFill>
                <a:srgbClr val="002060"/>
              </a:solidFill>
              <a:effectLst/>
              <a:latin typeface="+mj-lt"/>
            </a:endParaRPr>
          </a:p>
          <a:p>
            <a:pPr>
              <a:buFont typeface="Arial" panose="020B0604020202020204" pitchFamily="34" charset="0"/>
              <a:buChar char="•"/>
            </a:pPr>
            <a:r>
              <a:rPr lang="en-US" sz="2800" b="1" dirty="0">
                <a:solidFill>
                  <a:srgbClr val="002060"/>
                </a:solidFill>
                <a:effectLst/>
                <a:latin typeface="+mj-lt"/>
              </a:rPr>
              <a:t> Print:</a:t>
            </a:r>
            <a:r>
              <a:rPr lang="en-US" sz="2800" dirty="0">
                <a:solidFill>
                  <a:srgbClr val="002060"/>
                </a:solidFill>
                <a:effectLst/>
                <a:latin typeface="+mj-lt"/>
              </a:rPr>
              <a:t> Display current name in the console.</a:t>
            </a:r>
            <a:br>
              <a:rPr lang="en-US" sz="2800" dirty="0">
                <a:solidFill>
                  <a:srgbClr val="002060"/>
                </a:solidFill>
                <a:effectLst/>
                <a:latin typeface="+mj-lt"/>
              </a:rPr>
            </a:br>
            <a:endParaRPr lang="en-US" sz="2800" dirty="0">
              <a:solidFill>
                <a:srgbClr val="002060"/>
              </a:solidFill>
              <a:effectLst/>
              <a:latin typeface="+mj-lt"/>
            </a:endParaRPr>
          </a:p>
          <a:p>
            <a:pPr marL="0" indent="0">
              <a:buNone/>
            </a:pPr>
            <a:r>
              <a:rPr lang="en-US" sz="2800" b="1" dirty="0">
                <a:solidFill>
                  <a:srgbClr val="002060"/>
                </a:solidFill>
                <a:effectLst/>
                <a:latin typeface="+mj-lt"/>
              </a:rPr>
              <a:t>3. Enter &amp; Update Email:</a:t>
            </a:r>
            <a:r>
              <a:rPr lang="en-US" sz="2800" dirty="0">
                <a:solidFill>
                  <a:srgbClr val="002060"/>
                </a:solidFill>
                <a:effectLst/>
                <a:latin typeface="+mj-lt"/>
              </a:rPr>
              <a:t> Input email, clear it, and enter a new email.</a:t>
            </a:r>
            <a:br>
              <a:rPr lang="en-US" sz="2800" dirty="0">
                <a:solidFill>
                  <a:srgbClr val="002060"/>
                </a:solidFill>
                <a:effectLst/>
                <a:latin typeface="+mj-lt"/>
              </a:rPr>
            </a:br>
            <a:endParaRPr lang="en-US" sz="2800" dirty="0">
              <a:solidFill>
                <a:srgbClr val="002060"/>
              </a:solidFill>
              <a:effectLst/>
              <a:latin typeface="+mj-lt"/>
            </a:endParaRPr>
          </a:p>
          <a:p>
            <a:pPr>
              <a:buFont typeface="Arial" panose="020B0604020202020204" pitchFamily="34" charset="0"/>
              <a:buChar char="•"/>
            </a:pPr>
            <a:r>
              <a:rPr lang="en-US" sz="2800" b="1" dirty="0">
                <a:solidFill>
                  <a:srgbClr val="002060"/>
                </a:solidFill>
                <a:effectLst/>
                <a:latin typeface="+mj-lt"/>
              </a:rPr>
              <a:t> Print:</a:t>
            </a:r>
            <a:r>
              <a:rPr lang="en-US" sz="2800" dirty="0">
                <a:solidFill>
                  <a:srgbClr val="002060"/>
                </a:solidFill>
                <a:effectLst/>
                <a:latin typeface="+mj-lt"/>
              </a:rPr>
              <a:t> Display current email in the console.</a:t>
            </a:r>
            <a:br>
              <a:rPr lang="en-US" sz="2800" dirty="0">
                <a:solidFill>
                  <a:srgbClr val="002060"/>
                </a:solidFill>
                <a:effectLst/>
                <a:latin typeface="+mj-lt"/>
              </a:rPr>
            </a:br>
            <a:endParaRPr lang="en-US" sz="2800" dirty="0">
              <a:solidFill>
                <a:srgbClr val="002060"/>
              </a:solidFill>
              <a:effectLst/>
              <a:latin typeface="+mj-lt"/>
            </a:endParaRPr>
          </a:p>
          <a:p>
            <a:pPr marL="0" indent="0">
              <a:buNone/>
            </a:pPr>
            <a:r>
              <a:rPr lang="en-US" sz="2800" b="1" dirty="0">
                <a:solidFill>
                  <a:srgbClr val="002060"/>
                </a:solidFill>
                <a:effectLst/>
                <a:latin typeface="+mj-lt"/>
              </a:rPr>
              <a:t>4. Enter &amp; Print Phone Number:</a:t>
            </a:r>
            <a:r>
              <a:rPr lang="en-US" sz="2800" dirty="0">
                <a:solidFill>
                  <a:srgbClr val="002060"/>
                </a:solidFill>
                <a:effectLst/>
                <a:latin typeface="+mj-lt"/>
              </a:rPr>
              <a:t> Input and print the phone number.</a:t>
            </a:r>
            <a:br>
              <a:rPr lang="en-US" sz="2800" dirty="0">
                <a:solidFill>
                  <a:srgbClr val="002060"/>
                </a:solidFill>
                <a:effectLst/>
                <a:latin typeface="+mj-lt"/>
              </a:rPr>
            </a:br>
            <a:endParaRPr lang="en-US" sz="2800" dirty="0">
              <a:solidFill>
                <a:srgbClr val="002060"/>
              </a:solidFill>
              <a:effectLst/>
              <a:latin typeface="+mj-lt"/>
            </a:endParaRPr>
          </a:p>
          <a:p>
            <a:pPr marL="0" indent="0">
              <a:buNone/>
            </a:pPr>
            <a:r>
              <a:rPr lang="en-US" sz="2800" b="1" dirty="0">
                <a:solidFill>
                  <a:srgbClr val="002060"/>
                </a:solidFill>
                <a:effectLst/>
                <a:latin typeface="+mj-lt"/>
              </a:rPr>
              <a:t>5. Dropdown Selection:</a:t>
            </a:r>
            <a:r>
              <a:rPr lang="en-US" sz="2800" dirty="0">
                <a:solidFill>
                  <a:srgbClr val="002060"/>
                </a:solidFill>
                <a:effectLst/>
                <a:latin typeface="+mj-lt"/>
              </a:rPr>
              <a:t> Choose a country and a color.</a:t>
            </a:r>
          </a:p>
          <a:p>
            <a:endParaRPr lang="en-IN" sz="2800" b="1" dirty="0">
              <a:latin typeface="+mj-lt"/>
            </a:endParaRPr>
          </a:p>
          <a:p>
            <a:pPr marL="259080" lvl="1" algn="l">
              <a:lnSpc>
                <a:spcPts val="4079"/>
              </a:lnSpc>
            </a:pPr>
            <a:endParaRPr lang="en-US" sz="2800" dirty="0">
              <a:solidFill>
                <a:srgbClr val="2D3880"/>
              </a:solidFill>
              <a:latin typeface="Glacial Indifference"/>
              <a:ea typeface="Glacial Indifference"/>
              <a:cs typeface="Glacial Indifference"/>
              <a:sym typeface="Glacial Indifference"/>
            </a:endParaRPr>
          </a:p>
          <a:p>
            <a:pPr marL="0" lvl="0" indent="0" algn="l">
              <a:lnSpc>
                <a:spcPts val="4079"/>
              </a:lnSpc>
            </a:pPr>
            <a:endParaRPr lang="en-US" sz="2800" dirty="0">
              <a:solidFill>
                <a:srgbClr val="2D3880"/>
              </a:solidFill>
              <a:latin typeface="+mj-lt"/>
              <a:ea typeface="Glacial Indifference"/>
              <a:cs typeface="Glacial Indifference"/>
              <a:sym typeface="Glacial Indifference"/>
            </a:endParaRPr>
          </a:p>
        </p:txBody>
      </p:sp>
      <p:pic>
        <p:nvPicPr>
          <p:cNvPr id="5" name="Content Placeholder 5">
            <a:extLst>
              <a:ext uri="{FF2B5EF4-FFF2-40B4-BE49-F238E27FC236}">
                <a16:creationId xmlns:a16="http://schemas.microsoft.com/office/drawing/2014/main" id="{4BCB58FB-85FB-3E5E-68C9-119999DECE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114300"/>
            <a:ext cx="6553199" cy="10058400"/>
          </a:xfrm>
          <a:prstGeom prst="rect">
            <a:avLst/>
          </a:prstGeom>
        </p:spPr>
      </p:pic>
    </p:spTree>
    <p:extLst>
      <p:ext uri="{BB962C8B-B14F-4D97-AF65-F5344CB8AC3E}">
        <p14:creationId xmlns:p14="http://schemas.microsoft.com/office/powerpoint/2010/main" val="39791286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1446</TotalTime>
  <Words>903</Words>
  <Application>Microsoft Office PowerPoint</Application>
  <PresentationFormat>Custom</PresentationFormat>
  <Paragraphs>126</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Cormorant Garamond Bold Italics</vt:lpstr>
      <vt:lpstr>Glacial Indifference Bold</vt:lpstr>
      <vt:lpstr>Wingdings</vt:lpstr>
      <vt:lpstr>Lora Bold Italics</vt:lpstr>
      <vt:lpstr>Glacial Indifference</vt:lpstr>
      <vt:lpstr>Lora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Purple Simple Research Proposal Presentation</dc:title>
  <dc:creator>guddu</dc:creator>
  <cp:lastModifiedBy>govind alte</cp:lastModifiedBy>
  <cp:revision>13</cp:revision>
  <dcterms:created xsi:type="dcterms:W3CDTF">2006-08-16T00:00:00Z</dcterms:created>
  <dcterms:modified xsi:type="dcterms:W3CDTF">2024-11-07T12:21:36Z</dcterms:modified>
  <dc:identifier>DAGVCJV3VDc</dc:identifier>
</cp:coreProperties>
</file>

<file path=docProps/thumbnail.jpeg>
</file>